
<file path=[Content_Types].xml><?xml version="1.0" encoding="utf-8"?>
<Types xmlns="http://schemas.openxmlformats.org/package/2006/content-types">
  <Override PartName="/ppt/charts/colors5.xml" ContentType="application/vnd.ms-office.chartcolorstyle+xml"/>
  <Override PartName="/ppt/diagrams/drawing2.xml" ContentType="application/vnd.ms-office.drawingml.diagramDrawing+xml"/>
  <Override PartName="/ppt/notesSlides/notesSlide4.xml" ContentType="application/vnd.openxmlformats-officedocument.presentationml.notesSlide+xml"/>
  <Override PartName="/ppt/slides/slide9.xml" ContentType="application/vnd.openxmlformats-officedocument.presentationml.slide+xml"/>
  <Override PartName="/ppt/charts/chart4.xml" ContentType="application/vnd.openxmlformats-officedocument.drawingml.chart+xml"/>
  <Override PartName="/ppt/diagrams/data2.xml" ContentType="application/vnd.openxmlformats-officedocument.drawingml.diagramData+xml"/>
  <Default Extension="emf" ContentType="image/x-emf"/>
  <Override PartName="/ppt/charts/colors1.xml" ContentType="application/vnd.ms-office.chartcolorstyl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Override PartName="/ppt/notesSlides/notesSlide9.xml" ContentType="application/vnd.openxmlformats-officedocument.presentationml.notesSlide+xml"/>
  <Override PartName="/ppt/charts/style4.xml" ContentType="application/vnd.ms-office.chartstyl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charts/style5.xml" ContentType="application/vnd.ms-office.chartstyle+xml"/>
  <Default Extension="rels" ContentType="application/vnd.openxmlformats-package.relationships+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charts/chart5.xml" ContentType="application/vnd.openxmlformats-officedocument.drawingml.chart+xml"/>
  <Override PartName="/ppt/charts/colors2.xml" ContentType="application/vnd.ms-office.chartcolorstyl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charts/chart1.xml" ContentType="application/vnd.openxmlformats-officedocument.drawingml.chart+xml"/>
  <Override PartName="/ppt/slides/slide6.xml" ContentType="application/vnd.openxmlformats-officedocument.presentationml.slide+xml"/>
  <Override PartName="/ppt/diagrams/colors2.xml" ContentType="application/vnd.openxmlformats-officedocument.drawingml.diagramColors+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MOV" ContentType="video/quicktime"/>
  <Override PartName="/ppt/charts/style1.xml" ContentType="application/vnd.ms-office.chartstyle+xml"/>
  <Default Extension="png" ContentType="image/png"/>
  <Override PartName="/ppt/diagrams/quickStyle1.xml" ContentType="application/vnd.openxmlformats-officedocument.drawingml.diagramStyle+xml"/>
  <Override PartName="/ppt/slideLayouts/slideLayout2.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Override PartName="/ppt/charts/colors3.xml" ContentType="application/vnd.ms-office.chartcolorstyle+xml"/>
  <Override PartName="/ppt/notesSlides/notesSlide2.xml" ContentType="application/vnd.openxmlformats-officedocument.presentationml.notes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Default Extension="xlsx" ContentType="application/vnd.openxmlformats-officedocument.spreadsheetml.sheet"/>
  <Override PartName="/ppt/slides/slide12.xml" ContentType="application/vnd.openxmlformats-officedocument.presentationml.slide+xml"/>
  <Override PartName="/ppt/slideLayouts/slideLayout7.xml" ContentType="application/vnd.openxmlformats-officedocument.presentationml.slideLayout+xml"/>
  <Override PartName="/ppt/charts/style2.xml" ContentType="application/vnd.ms-office.chartstyle+xml"/>
  <Override PartName="/ppt/slides/slide3.xml" ContentType="application/vnd.openxmlformats-officedocument.presentationml.slide+xml"/>
  <Override PartName="/ppt/diagrams/layout2.xml" ContentType="application/vnd.openxmlformats-officedocument.drawingml.diagramLayout+xml"/>
  <Override PartName="/ppt/slideLayouts/slideLayout3.xml" ContentType="application/vnd.openxmlformats-officedocument.presentationml.slideLayout+xml"/>
  <Override PartName="/ppt/diagrams/quickStyle2.xml" ContentType="application/vnd.openxmlformats-officedocument.drawingml.diagramStyle+xml"/>
  <Override PartName="/ppt/notesSlides/notesSlide7.xml" ContentType="application/vnd.openxmlformats-officedocument.presentationml.notesSlide+xml"/>
  <Override PartName="/ppt/charts/colors4.xml" ContentType="application/vnd.ms-office.chartcolorstyle+xml"/>
  <Override PartName="/ppt/diagrams/drawing1.xml" ContentType="application/vnd.ms-office.drawingml.diagramDrawing+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charts/chart3.xml" ContentType="application/vnd.openxmlformats-officedocument.drawingml.chart+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charts/style3.xml" ContentType="application/vnd.ms-office.chartstyl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5"/>
  </p:notesMasterIdLst>
  <p:sldIdLst>
    <p:sldId id="257" r:id="rId2"/>
    <p:sldId id="261" r:id="rId3"/>
    <p:sldId id="280" r:id="rId4"/>
    <p:sldId id="284" r:id="rId5"/>
    <p:sldId id="286" r:id="rId6"/>
    <p:sldId id="288" r:id="rId7"/>
    <p:sldId id="287" r:id="rId8"/>
    <p:sldId id="294" r:id="rId9"/>
    <p:sldId id="499" r:id="rId10"/>
    <p:sldId id="290" r:id="rId11"/>
    <p:sldId id="501" r:id="rId12"/>
    <p:sldId id="291" r:id="rId13"/>
    <p:sldId id="278" r:id="rId14"/>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7C80"/>
    <a:srgbClr val="FF0000"/>
    <a:srgbClr val="4472C4"/>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989" autoAdjust="0"/>
    <p:restoredTop sz="59942" autoAdjust="0"/>
  </p:normalViewPr>
  <p:slideViewPr>
    <p:cSldViewPr snapToGrid="0">
      <p:cViewPr varScale="1">
        <p:scale>
          <a:sx n="71" d="100"/>
          <a:sy n="71" d="100"/>
        </p:scale>
        <p:origin x="-1256" y="-112"/>
      </p:cViewPr>
      <p:guideLst>
        <p:guide orient="horz" pos="2160"/>
        <p:guide pos="3840"/>
      </p:guideLst>
    </p:cSldViewPr>
  </p:slideViewPr>
  <p:notesTextViewPr>
    <p:cViewPr>
      <p:scale>
        <a:sx n="1" d="1"/>
        <a:sy n="1" d="1"/>
      </p:scale>
      <p:origin x="0" y="248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2.xlsx"/><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3.xlsx"/><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Microsoft_Excel4.xlsx"/><Relationship Id="rId2" Type="http://schemas.microsoft.com/office/2011/relationships/chartStyle" Target="style4.xml"/><Relationship Id="rId3"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Microsoft_Excel5.xlsx"/><Relationship Id="rId2" Type="http://schemas.microsoft.com/office/2011/relationships/chartStyle" Target="style5.xml"/><Relationship Id="rId3" Type="http://schemas.microsoft.com/office/2011/relationships/chartColorStyle" Target="colors5.xml"/></Relationships>
</file>

<file path=ppt/charts/chart1.xml><?xml version="1.0" encoding="utf-8"?>
<c:chartSpace xmlns:c="http://schemas.openxmlformats.org/drawingml/2006/chart" xmlns:a="http://schemas.openxmlformats.org/drawingml/2006/main" xmlns:r="http://schemas.openxmlformats.org/officeDocument/2006/relationships">
  <c:lang val="fr-FR"/>
  <c:style val="2"/>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fr-FR" dirty="0">
                <a:solidFill>
                  <a:srgbClr val="FFC000"/>
                </a:solidFill>
              </a:rPr>
              <a:t> </a:t>
            </a:r>
            <a:r>
              <a:rPr lang="fr-FR" dirty="0">
                <a:solidFill>
                  <a:srgbClr val="FF0000"/>
                </a:solidFill>
              </a:rPr>
              <a:t>FORTE PREVALENCE</a:t>
            </a:r>
            <a:r>
              <a:rPr lang="fr-FR" baseline="0" dirty="0">
                <a:solidFill>
                  <a:srgbClr val="FF0000"/>
                </a:solidFill>
              </a:rPr>
              <a:t> PATHOLOGIES COIFFE </a:t>
            </a:r>
            <a:r>
              <a:rPr lang="fr-FR" dirty="0">
                <a:solidFill>
                  <a:srgbClr val="FF0000"/>
                </a:solidFill>
              </a:rPr>
              <a:t> </a:t>
            </a:r>
          </a:p>
        </c:rich>
      </c:tx>
      <c:layout/>
      <c:spPr>
        <a:noFill/>
        <a:ln>
          <a:noFill/>
        </a:ln>
        <a:effectLst/>
      </c:spPr>
    </c:title>
    <c:view3D>
      <c:perspective val="30"/>
    </c:view3D>
    <c:floor>
      <c:spPr>
        <a:solidFill>
          <a:schemeClr val="tx2">
            <a:lumMod val="60000"/>
            <a:lumOff val="40000"/>
          </a:schemeClr>
        </a:solidFill>
        <a:ln>
          <a:noFill/>
        </a:ln>
        <a:effectLst/>
        <a:sp3d/>
      </c:spPr>
    </c:floor>
    <c:sideWall>
      <c:spPr>
        <a:solidFill>
          <a:schemeClr val="bg1">
            <a:lumMod val="85000"/>
          </a:schemeClr>
        </a:solidFill>
        <a:ln>
          <a:noFill/>
        </a:ln>
        <a:effectLst/>
        <a:sp3d/>
      </c:spPr>
    </c:sideWall>
    <c:backWall>
      <c:spPr>
        <a:solidFill>
          <a:schemeClr val="tx1">
            <a:lumMod val="50000"/>
            <a:lumOff val="50000"/>
          </a:schemeClr>
        </a:solidFill>
        <a:ln>
          <a:noFill/>
        </a:ln>
        <a:effectLst/>
        <a:sp3d/>
      </c:spPr>
    </c:backWall>
    <c:plotArea>
      <c:layout>
        <c:manualLayout>
          <c:layoutTarget val="inner"/>
          <c:xMode val="edge"/>
          <c:yMode val="edge"/>
          <c:x val="0.018015413301565"/>
          <c:y val="0.211194229506229"/>
          <c:w val="0.96396917339687"/>
          <c:h val="0.723220744973446"/>
        </c:manualLayout>
      </c:layout>
      <c:bar3DChart>
        <c:barDir val="col"/>
        <c:grouping val="standard"/>
        <c:ser>
          <c:idx val="0"/>
          <c:order val="0"/>
          <c:tx>
            <c:strRef>
              <c:f>Feuil1!$B$1</c:f>
              <c:strCache>
                <c:ptCount val="1"/>
                <c:pt idx="0">
                  <c:v>Luxation </c:v>
                </c:pt>
              </c:strCache>
            </c:strRef>
          </c:tx>
          <c:spPr>
            <a:solidFill>
              <a:schemeClr val="accent2">
                <a:lumMod val="60000"/>
                <a:lumOff val="40000"/>
              </a:schemeClr>
            </a:solidFill>
            <a:ln>
              <a:noFill/>
            </a:ln>
            <a:effectLst>
              <a:innerShdw blurRad="114300">
                <a:scrgbClr r="0" g="0" b="0"/>
              </a:inn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Feuil1!$B$2:$B$3</c:f>
              <c:numCache>
                <c:formatCode>General</c:formatCode>
                <c:ptCount val="2"/>
                <c:pt idx="0">
                  <c:v>2.0</c:v>
                </c:pt>
                <c:pt idx="1">
                  <c:v>4.0</c:v>
                </c:pt>
              </c:numCache>
            </c:numRef>
          </c:val>
          <c:extLst xmlns:c16r2="http://schemas.microsoft.com/office/drawing/2015/06/chart">
            <c:ext xmlns:c16="http://schemas.microsoft.com/office/drawing/2014/chart" uri="{C3380CC4-5D6E-409C-BE32-E72D297353CC}">
              <c16:uniqueId val="{00000000-9F84-4D6B-9F0E-433FB37FCE1D}"/>
            </c:ext>
          </c:extLst>
        </c:ser>
        <c:ser>
          <c:idx val="1"/>
          <c:order val="1"/>
          <c:tx>
            <c:strRef>
              <c:f>Feuil1!$C$1</c:f>
              <c:strCache>
                <c:ptCount val="1"/>
                <c:pt idx="0">
                  <c:v>tendinopathie </c:v>
                </c:pt>
              </c:strCache>
            </c:strRef>
          </c:tx>
          <c:spPr>
            <a:solidFill>
              <a:srgbClr val="FF0000"/>
            </a:solidFill>
            <a:ln>
              <a:noFill/>
            </a:ln>
            <a:effectLst>
              <a:innerShdw blurRad="114300">
                <a:scrgbClr r="0" g="0" b="0"/>
              </a:innerShdw>
            </a:effectLst>
            <a:sp3d/>
          </c:spPr>
          <c:dLbls>
            <c:spPr>
              <a:solidFill>
                <a:srgbClr val="FFFF00"/>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Feuil1!$C$2:$C$3</c:f>
              <c:numCache>
                <c:formatCode>General</c:formatCode>
                <c:ptCount val="2"/>
                <c:pt idx="0">
                  <c:v>0.0</c:v>
                </c:pt>
                <c:pt idx="1">
                  <c:v>3.0</c:v>
                </c:pt>
              </c:numCache>
            </c:numRef>
          </c:val>
          <c:extLst xmlns:c16r2="http://schemas.microsoft.com/office/drawing/2015/06/chart">
            <c:ext xmlns:c16="http://schemas.microsoft.com/office/drawing/2014/chart" uri="{C3380CC4-5D6E-409C-BE32-E72D297353CC}">
              <c16:uniqueId val="{00000001-9F84-4D6B-9F0E-433FB37FCE1D}"/>
            </c:ext>
          </c:extLst>
        </c:ser>
        <c:ser>
          <c:idx val="2"/>
          <c:order val="2"/>
          <c:tx>
            <c:strRef>
              <c:f>Feuil1!$D$1</c:f>
              <c:strCache>
                <c:ptCount val="1"/>
                <c:pt idx="0">
                  <c:v>Coiffe </c:v>
                </c:pt>
              </c:strCache>
            </c:strRef>
          </c:tx>
          <c:spPr>
            <a:solidFill>
              <a:srgbClr val="FFFF00"/>
            </a:solidFill>
            <a:ln>
              <a:solidFill>
                <a:srgbClr val="FF0000"/>
              </a:solidFill>
            </a:ln>
            <a:effectLst>
              <a:innerShdw blurRad="114300">
                <a:scrgbClr r="0" g="0" b="0"/>
              </a:innerShdw>
            </a:effectLst>
            <a:sp3d>
              <a:contourClr>
                <a:srgbClr val="FF0000"/>
              </a:contourClr>
            </a:sp3d>
          </c:spPr>
          <c:dLbls>
            <c:spPr>
              <a:solidFill>
                <a:srgbClr val="FFFF00"/>
              </a:solidFill>
              <a:ln>
                <a:solidFill>
                  <a:srgbClr val="FF000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Feuil1!$D$2:$D$3</c:f>
              <c:numCache>
                <c:formatCode>General</c:formatCode>
                <c:ptCount val="2"/>
                <c:pt idx="0">
                  <c:v>9.0</c:v>
                </c:pt>
                <c:pt idx="1">
                  <c:v>13.0</c:v>
                </c:pt>
              </c:numCache>
            </c:numRef>
          </c:val>
          <c:extLst xmlns:c16r2="http://schemas.microsoft.com/office/drawing/2015/06/chart">
            <c:ext xmlns:c16="http://schemas.microsoft.com/office/drawing/2014/chart" uri="{C3380CC4-5D6E-409C-BE32-E72D297353CC}">
              <c16:uniqueId val="{00000002-9F84-4D6B-9F0E-433FB37FCE1D}"/>
            </c:ext>
          </c:extLst>
        </c:ser>
        <c:ser>
          <c:idx val="3"/>
          <c:order val="3"/>
          <c:tx>
            <c:strRef>
              <c:f>Feuil1!$E$1</c:f>
              <c:strCache>
                <c:ptCount val="1"/>
                <c:pt idx="0">
                  <c:v>Kyste G</c:v>
                </c:pt>
              </c:strCache>
            </c:strRef>
          </c:tx>
          <c:spPr>
            <a:solidFill>
              <a:srgbClr val="92D050"/>
            </a:solidFill>
            <a:ln>
              <a:solidFill>
                <a:srgbClr val="00B050"/>
              </a:solidFill>
            </a:ln>
            <a:effectLst>
              <a:innerShdw blurRad="114300">
                <a:scrgbClr r="0" g="0" b="0"/>
              </a:innerShdw>
            </a:effectLst>
            <a:sp3d>
              <a:contourClr>
                <a:srgbClr val="00B050"/>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Feuil1!$E$2:$E$3</c:f>
              <c:numCache>
                <c:formatCode>General</c:formatCode>
                <c:ptCount val="2"/>
                <c:pt idx="0">
                  <c:v>1.0</c:v>
                </c:pt>
                <c:pt idx="1">
                  <c:v>0.0</c:v>
                </c:pt>
              </c:numCache>
            </c:numRef>
          </c:val>
          <c:extLst xmlns:c16r2="http://schemas.microsoft.com/office/drawing/2015/06/chart">
            <c:ext xmlns:c16="http://schemas.microsoft.com/office/drawing/2014/chart" uri="{C3380CC4-5D6E-409C-BE32-E72D297353CC}">
              <c16:uniqueId val="{00000003-9F84-4D6B-9F0E-433FB37FCE1D}"/>
            </c:ext>
          </c:extLst>
        </c:ser>
        <c:dLbls>
          <c:showVal val="1"/>
        </c:dLbls>
        <c:gapWidth val="164"/>
        <c:shape val="box"/>
        <c:axId val="256128296"/>
        <c:axId val="256132152"/>
        <c:axId val="256135880"/>
      </c:bar3DChart>
      <c:catAx>
        <c:axId val="256128296"/>
        <c:scaling>
          <c:orientation val="minMax"/>
        </c:scaling>
        <c:axPos val="b"/>
        <c:numFmt formatCode="General" sourceLinked="1"/>
        <c:majorTickMark val="none"/>
        <c:tickLblPos val="nextTo"/>
        <c:spPr>
          <a:noFill/>
          <a:ln w="19050" cap="flat" cmpd="sng" algn="ctr">
            <a:solidFill>
              <a:srgbClr val="FF0000"/>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256132152"/>
        <c:crosses val="autoZero"/>
        <c:auto val="1"/>
        <c:lblAlgn val="ctr"/>
        <c:lblOffset val="100"/>
      </c:catAx>
      <c:valAx>
        <c:axId val="256132152"/>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6128296"/>
        <c:crosses val="autoZero"/>
        <c:crossBetween val="between"/>
      </c:valAx>
      <c:serAx>
        <c:axId val="256135880"/>
        <c:scaling>
          <c:orientation val="minMax"/>
        </c:scaling>
        <c:axPos val="b"/>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6132152"/>
        <c:crosses val="autoZero"/>
      </c:serAx>
      <c:spPr>
        <a:noFill/>
        <a:ln>
          <a:noFill/>
        </a:ln>
        <a:effectLst/>
      </c:spPr>
    </c:plotArea>
    <c:legend>
      <c:legendPos val="t"/>
      <c:layout>
        <c:manualLayout>
          <c:xMode val="edge"/>
          <c:yMode val="edge"/>
          <c:x val="0.0170114218798857"/>
          <c:y val="0.139481867400994"/>
          <c:w val="0.643504451008768"/>
          <c:h val="0.0798383184923172"/>
        </c:manualLayout>
      </c:layout>
      <c:spPr>
        <a:solidFill>
          <a:schemeClr val="accent4">
            <a:lumMod val="40000"/>
            <a:lumOff val="60000"/>
          </a:schemeClr>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lumMod val="85000"/>
      </a:schemeClr>
    </a:solidFill>
    <a:ln w="9525">
      <a:noFill/>
    </a:ln>
    <a:effectLst/>
  </c:spPr>
  <c:txPr>
    <a:bodyPr/>
    <a:lstStyle/>
    <a:p>
      <a:pPr>
        <a:defRPr/>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fr-FR"/>
  <c:style val="2"/>
  <c:chart>
    <c:autoTitleDeleted val="1"/>
    <c:view3D>
      <c:perspective val="30"/>
    </c:view3D>
    <c:floor>
      <c:spPr>
        <a:solidFill>
          <a:schemeClr val="tx1">
            <a:lumMod val="75000"/>
            <a:lumOff val="25000"/>
          </a:schemeClr>
        </a:solidFill>
        <a:ln>
          <a:noFill/>
        </a:ln>
        <a:effectLst/>
        <a:sp3d/>
      </c:spPr>
    </c:floor>
    <c:sideWall>
      <c:spPr>
        <a:solidFill>
          <a:schemeClr val="bg1">
            <a:lumMod val="85000"/>
          </a:schemeClr>
        </a:solidFill>
        <a:ln>
          <a:solidFill>
            <a:schemeClr val="tx1">
              <a:alpha val="85000"/>
            </a:schemeClr>
          </a:solidFill>
        </a:ln>
        <a:effectLst/>
        <a:sp3d>
          <a:contourClr>
            <a:schemeClr val="tx1">
              <a:alpha val="85000"/>
            </a:schemeClr>
          </a:contourClr>
        </a:sp3d>
      </c:spPr>
    </c:sideWall>
    <c:backWall>
      <c:spPr>
        <a:solidFill>
          <a:schemeClr val="bg1">
            <a:lumMod val="85000"/>
          </a:schemeClr>
        </a:solidFill>
        <a:ln>
          <a:solidFill>
            <a:schemeClr val="tx1">
              <a:alpha val="85000"/>
            </a:schemeClr>
          </a:solidFill>
        </a:ln>
        <a:effectLst/>
        <a:sp3d>
          <a:contourClr>
            <a:schemeClr val="tx1">
              <a:alpha val="85000"/>
            </a:schemeClr>
          </a:contourClr>
        </a:sp3d>
      </c:spPr>
    </c:backWall>
    <c:plotArea>
      <c:layout>
        <c:manualLayout>
          <c:layoutTarget val="inner"/>
          <c:xMode val="edge"/>
          <c:yMode val="edge"/>
          <c:x val="0.00131507811615785"/>
          <c:y val="0.143704087179144"/>
          <c:w val="0.971068284440391"/>
          <c:h val="0.766604212700329"/>
        </c:manualLayout>
      </c:layout>
      <c:bar3DChart>
        <c:barDir val="col"/>
        <c:grouping val="standard"/>
        <c:ser>
          <c:idx val="0"/>
          <c:order val="0"/>
          <c:tx>
            <c:strRef>
              <c:f>Feuil1!$B$1</c:f>
              <c:strCache>
                <c:ptCount val="1"/>
                <c:pt idx="0">
                  <c:v>DDIM CERV</c:v>
                </c:pt>
              </c:strCache>
            </c:strRef>
          </c:tx>
          <c:spPr>
            <a:solidFill>
              <a:schemeClr val="accent1"/>
            </a:solidFill>
            <a:ln>
              <a:noFill/>
            </a:ln>
            <a:effectLst/>
            <a:sp3d/>
          </c:spPr>
          <c:dLbls>
            <c:dLbl>
              <c:idx val="0"/>
              <c:layout/>
              <c:tx>
                <c:rich>
                  <a:bodyPr/>
                  <a:lstStyle/>
                  <a:p>
                    <a:fld id="{A8AF2C91-0304-49D0-839A-69714C8376F1}" type="VALUE">
                      <a:rPr lang="en-US" smtClean="0"/>
                      <a:pPr/>
                      <a:t>[VALEUR]</a:t>
                    </a:fld>
                    <a:endParaRPr lang="fr-FR"/>
                  </a:p>
                </c:rich>
              </c:tx>
              <c:showVal val="1"/>
              <c:extLst xmlns:c16r2="http://schemas.microsoft.com/office/drawing/2015/06/chart">
                <c:ext xmlns:c15="http://schemas.microsoft.com/office/drawing/2012/chart" uri="{CE6537A1-D6FC-4f65-9D91-7224C49458BB}">
                  <c15:layout>
                    <c:manualLayout>
                      <c:w val="3.5487434739248487E-2"/>
                      <c:h val="6.3095882761330005E-2"/>
                    </c:manualLayout>
                  </c15:layout>
                  <c15:dlblFieldTable/>
                  <c15:showDataLabelsRange val="0"/>
                </c:ext>
                <c:ext xmlns:c16="http://schemas.microsoft.com/office/drawing/2014/chart" uri="{C3380CC4-5D6E-409C-BE32-E72D297353CC}">
                  <c16:uniqueId val="{00000000-FB1D-4638-992C-E41F2A718104}"/>
                </c:ext>
              </c:extLst>
            </c:dLbl>
            <c:spPr>
              <a:solidFill>
                <a:schemeClr val="accent1">
                  <a:lumMod val="20000"/>
                  <a:lumOff val="80000"/>
                </a:schemeClr>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Feuil1!$B$2:$B$4</c:f>
              <c:numCache>
                <c:formatCode>General</c:formatCode>
                <c:ptCount val="3"/>
                <c:pt idx="0">
                  <c:v>7.0</c:v>
                </c:pt>
                <c:pt idx="1">
                  <c:v>9.0</c:v>
                </c:pt>
                <c:pt idx="2">
                  <c:v>16.0</c:v>
                </c:pt>
              </c:numCache>
            </c:numRef>
          </c:val>
          <c:extLst xmlns:c16r2="http://schemas.microsoft.com/office/drawing/2015/06/chart">
            <c:ext xmlns:c16="http://schemas.microsoft.com/office/drawing/2014/chart" uri="{C3380CC4-5D6E-409C-BE32-E72D297353CC}">
              <c16:uniqueId val="{00000000-9F84-4D6B-9F0E-433FB37FCE1D}"/>
            </c:ext>
          </c:extLst>
        </c:ser>
        <c:ser>
          <c:idx val="1"/>
          <c:order val="1"/>
          <c:tx>
            <c:strRef>
              <c:f>Feuil1!$C$1</c:f>
              <c:strCache>
                <c:ptCount val="1"/>
                <c:pt idx="0">
                  <c:v>JCT</c:v>
                </c:pt>
              </c:strCache>
            </c:strRef>
          </c:tx>
          <c:spPr>
            <a:solidFill>
              <a:srgbClr val="FF0000"/>
            </a:solidFill>
            <a:ln>
              <a:noFill/>
            </a:ln>
            <a:effectLst/>
            <a:sp3d/>
          </c:spPr>
          <c:dLbls>
            <c:spPr>
              <a:solidFill>
                <a:srgbClr val="FF7C80"/>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Feuil1!$C$2:$C$4</c:f>
              <c:numCache>
                <c:formatCode>General</c:formatCode>
                <c:ptCount val="3"/>
                <c:pt idx="0">
                  <c:v>8.0</c:v>
                </c:pt>
                <c:pt idx="1">
                  <c:v>12.0</c:v>
                </c:pt>
                <c:pt idx="2">
                  <c:v>20.0</c:v>
                </c:pt>
              </c:numCache>
            </c:numRef>
          </c:val>
          <c:extLst xmlns:c16r2="http://schemas.microsoft.com/office/drawing/2015/06/chart">
            <c:ext xmlns:c16="http://schemas.microsoft.com/office/drawing/2014/chart" uri="{C3380CC4-5D6E-409C-BE32-E72D297353CC}">
              <c16:uniqueId val="{00000001-9F84-4D6B-9F0E-433FB37FCE1D}"/>
            </c:ext>
          </c:extLst>
        </c:ser>
        <c:ser>
          <c:idx val="2"/>
          <c:order val="2"/>
          <c:tx>
            <c:strRef>
              <c:f>Feuil1!$D$1</c:f>
              <c:strCache>
                <c:ptCount val="1"/>
                <c:pt idx="0">
                  <c:v>JTL</c:v>
                </c:pt>
              </c:strCache>
            </c:strRef>
          </c:tx>
          <c:spPr>
            <a:solidFill>
              <a:srgbClr val="92D050"/>
            </a:solidFill>
            <a:ln>
              <a:noFill/>
            </a:ln>
            <a:effectLst/>
            <a:sp3d/>
          </c:spPr>
          <c:dLbls>
            <c:spPr>
              <a:solidFill>
                <a:schemeClr val="accent6">
                  <a:lumMod val="40000"/>
                  <a:lumOff val="60000"/>
                </a:schemeClr>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Feuil1!$D$2:$D$4</c:f>
              <c:numCache>
                <c:formatCode>General</c:formatCode>
                <c:ptCount val="3"/>
                <c:pt idx="0">
                  <c:v>4.0</c:v>
                </c:pt>
                <c:pt idx="1">
                  <c:v>8.0</c:v>
                </c:pt>
                <c:pt idx="2">
                  <c:v>12.0</c:v>
                </c:pt>
              </c:numCache>
            </c:numRef>
          </c:val>
          <c:extLst xmlns:c16r2="http://schemas.microsoft.com/office/drawing/2015/06/chart">
            <c:ext xmlns:c16="http://schemas.microsoft.com/office/drawing/2014/chart" uri="{C3380CC4-5D6E-409C-BE32-E72D297353CC}">
              <c16:uniqueId val="{00000002-9F84-4D6B-9F0E-433FB37FCE1D}"/>
            </c:ext>
          </c:extLst>
        </c:ser>
        <c:ser>
          <c:idx val="3"/>
          <c:order val="3"/>
          <c:tx>
            <c:strRef>
              <c:f>Feuil1!$E$1</c:f>
              <c:strCache>
                <c:ptCount val="1"/>
                <c:pt idx="0">
                  <c:v>CLS</c:v>
                </c:pt>
              </c:strCache>
            </c:strRef>
          </c:tx>
          <c:spPr>
            <a:solidFill>
              <a:schemeClr val="accent4"/>
            </a:solidFill>
            <a:ln>
              <a:noFill/>
            </a:ln>
            <a:effectLst/>
            <a:sp3d/>
          </c:spPr>
          <c:dLbls>
            <c:spPr>
              <a:solidFill>
                <a:schemeClr val="accent4">
                  <a:lumMod val="20000"/>
                  <a:lumOff val="80000"/>
                </a:schemeClr>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Feuil1!$E$2:$E$4</c:f>
              <c:numCache>
                <c:formatCode>General</c:formatCode>
                <c:ptCount val="3"/>
                <c:pt idx="0">
                  <c:v>4.0</c:v>
                </c:pt>
                <c:pt idx="1">
                  <c:v>7.0</c:v>
                </c:pt>
                <c:pt idx="2">
                  <c:v>11.0</c:v>
                </c:pt>
              </c:numCache>
            </c:numRef>
          </c:val>
          <c:extLst xmlns:c16r2="http://schemas.microsoft.com/office/drawing/2015/06/chart">
            <c:ext xmlns:c16="http://schemas.microsoft.com/office/drawing/2014/chart" uri="{C3380CC4-5D6E-409C-BE32-E72D297353CC}">
              <c16:uniqueId val="{00000003-9F84-4D6B-9F0E-433FB37FCE1D}"/>
            </c:ext>
          </c:extLst>
        </c:ser>
        <c:dLbls>
          <c:showVal val="1"/>
        </c:dLbls>
        <c:gapWidth val="444"/>
        <c:shape val="box"/>
        <c:axId val="296973928"/>
        <c:axId val="296978392"/>
        <c:axId val="296981064"/>
      </c:bar3DChart>
      <c:catAx>
        <c:axId val="296973928"/>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296978392"/>
        <c:crosses val="autoZero"/>
        <c:auto val="1"/>
        <c:lblAlgn val="ctr"/>
        <c:lblOffset val="100"/>
      </c:catAx>
      <c:valAx>
        <c:axId val="296978392"/>
        <c:scaling>
          <c:orientation val="minMax"/>
        </c:scaling>
        <c:delete val="1"/>
        <c:axPos val="l"/>
        <c:numFmt formatCode="General" sourceLinked="1"/>
        <c:majorTickMark val="none"/>
        <c:tickLblPos val="nextTo"/>
        <c:crossAx val="296973928"/>
        <c:crosses val="autoZero"/>
        <c:crossBetween val="between"/>
      </c:valAx>
      <c:serAx>
        <c:axId val="296981064"/>
        <c:scaling>
          <c:orientation val="minMax"/>
        </c:scaling>
        <c:axPos val="b"/>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96978392"/>
        <c:crosses val="autoZero"/>
      </c:serAx>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0.185893643730427"/>
          <c:y val="0.230191617261581"/>
          <c:w val="0.275975769841034"/>
          <c:h val="0.0592781599822575"/>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lumMod val="95000"/>
      </a:schemeClr>
    </a:solidFill>
    <a:ln>
      <a:noFill/>
    </a:ln>
    <a:effectLst/>
  </c:spPr>
  <c:txPr>
    <a:bodyPr/>
    <a:lstStyle/>
    <a:p>
      <a:pPr>
        <a:defRPr/>
      </a:pPr>
      <a:endParaRPr lang="fr-F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fr-FR"/>
  <c:style val="2"/>
  <c:chart>
    <c:autoTitleDeleted val="1"/>
    <c:view3D>
      <c:perspective val="30"/>
    </c:view3D>
    <c:floor>
      <c:spPr>
        <a:solidFill>
          <a:schemeClr val="tx1">
            <a:lumMod val="50000"/>
            <a:lumOff val="50000"/>
          </a:schemeClr>
        </a:solidFill>
        <a:ln>
          <a:noFill/>
        </a:ln>
        <a:effectLst/>
        <a:sp3d/>
      </c:spPr>
    </c:floor>
    <c:sideWall>
      <c:spPr>
        <a:solidFill>
          <a:schemeClr val="bg1"/>
        </a:solidFill>
        <a:ln>
          <a:solidFill>
            <a:schemeClr val="tx1">
              <a:alpha val="85000"/>
            </a:schemeClr>
          </a:solidFill>
        </a:ln>
        <a:effectLst/>
        <a:sp3d>
          <a:contourClr>
            <a:schemeClr val="tx1">
              <a:alpha val="85000"/>
            </a:schemeClr>
          </a:contourClr>
        </a:sp3d>
      </c:spPr>
    </c:sideWall>
    <c:backWall>
      <c:spPr>
        <a:solidFill>
          <a:schemeClr val="bg2"/>
        </a:solidFill>
        <a:ln>
          <a:solidFill>
            <a:schemeClr val="tx1">
              <a:alpha val="85000"/>
            </a:schemeClr>
          </a:solidFill>
        </a:ln>
        <a:effectLst/>
        <a:sp3d>
          <a:contourClr>
            <a:schemeClr val="tx1">
              <a:alpha val="85000"/>
            </a:schemeClr>
          </a:contourClr>
        </a:sp3d>
      </c:spPr>
    </c:backWall>
    <c:plotArea>
      <c:layout>
        <c:manualLayout>
          <c:layoutTarget val="inner"/>
          <c:xMode val="edge"/>
          <c:yMode val="edge"/>
          <c:x val="0.0148739050591294"/>
          <c:y val="0.0581619769836838"/>
          <c:w val="0.883800518042036"/>
          <c:h val="0.873903825974811"/>
        </c:manualLayout>
      </c:layout>
      <c:bar3DChart>
        <c:barDir val="col"/>
        <c:grouping val="standard"/>
        <c:ser>
          <c:idx val="0"/>
          <c:order val="0"/>
          <c:tx>
            <c:strRef>
              <c:f>Feuil1!$B$1</c:f>
              <c:strCache>
                <c:ptCount val="1"/>
                <c:pt idx="0">
                  <c:v>Tr et L. SCAP</c:v>
                </c:pt>
              </c:strCache>
            </c:strRef>
          </c:tx>
          <c:spPr>
            <a:solidFill>
              <a:schemeClr val="accent1"/>
            </a:solidFill>
            <a:ln>
              <a:noFill/>
            </a:ln>
            <a:effectLst/>
            <a:sp3d/>
          </c:spPr>
          <c:dLbls>
            <c:spPr>
              <a:solidFill>
                <a:schemeClr val="accent1">
                  <a:lumMod val="20000"/>
                  <a:lumOff val="80000"/>
                </a:schemeClr>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Feuil1!$B$2:$B$4</c:f>
              <c:numCache>
                <c:formatCode>General</c:formatCode>
                <c:ptCount val="3"/>
                <c:pt idx="0">
                  <c:v>4.0</c:v>
                </c:pt>
                <c:pt idx="1">
                  <c:v>5.0</c:v>
                </c:pt>
                <c:pt idx="2">
                  <c:v>9.0</c:v>
                </c:pt>
              </c:numCache>
            </c:numRef>
          </c:val>
          <c:extLst xmlns:c16r2="http://schemas.microsoft.com/office/drawing/2015/06/chart">
            <c:ext xmlns:c16="http://schemas.microsoft.com/office/drawing/2014/chart" uri="{C3380CC4-5D6E-409C-BE32-E72D297353CC}">
              <c16:uniqueId val="{00000000-9F84-4D6B-9F0E-433FB37FCE1D}"/>
            </c:ext>
          </c:extLst>
        </c:ser>
        <c:ser>
          <c:idx val="1"/>
          <c:order val="1"/>
          <c:tx>
            <c:strRef>
              <c:f>Feuil1!$C$1</c:f>
              <c:strCache>
                <c:ptCount val="1"/>
                <c:pt idx="0">
                  <c:v>COIFFE</c:v>
                </c:pt>
              </c:strCache>
            </c:strRef>
          </c:tx>
          <c:spPr>
            <a:solidFill>
              <a:srgbClr val="FFFF00"/>
            </a:solidFill>
            <a:ln>
              <a:solidFill>
                <a:srgbClr val="FF0000"/>
              </a:solidFill>
            </a:ln>
            <a:effectLst/>
            <a:sp3d>
              <a:contourClr>
                <a:srgbClr val="FF0000"/>
              </a:contourClr>
            </a:sp3d>
          </c:spPr>
          <c:dLbls>
            <c:spPr>
              <a:solidFill>
                <a:srgbClr val="FFFF00"/>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Feuil1!$C$2:$C$4</c:f>
              <c:numCache>
                <c:formatCode>General</c:formatCode>
                <c:ptCount val="3"/>
                <c:pt idx="0">
                  <c:v>5.0</c:v>
                </c:pt>
                <c:pt idx="1">
                  <c:v>6.0</c:v>
                </c:pt>
                <c:pt idx="2">
                  <c:v>11.0</c:v>
                </c:pt>
              </c:numCache>
            </c:numRef>
          </c:val>
          <c:extLst xmlns:c16r2="http://schemas.microsoft.com/office/drawing/2015/06/chart">
            <c:ext xmlns:c16="http://schemas.microsoft.com/office/drawing/2014/chart" uri="{C3380CC4-5D6E-409C-BE32-E72D297353CC}">
              <c16:uniqueId val="{00000001-9F84-4D6B-9F0E-433FB37FCE1D}"/>
            </c:ext>
          </c:extLst>
        </c:ser>
        <c:ser>
          <c:idx val="2"/>
          <c:order val="2"/>
          <c:tx>
            <c:strRef>
              <c:f>Feuil1!$D$1</c:f>
              <c:strCache>
                <c:ptCount val="1"/>
                <c:pt idx="0">
                  <c:v>CL</c:v>
                </c:pt>
              </c:strCache>
            </c:strRef>
          </c:tx>
          <c:spPr>
            <a:solidFill>
              <a:srgbClr val="92D050"/>
            </a:solidFill>
            <a:ln>
              <a:noFill/>
            </a:ln>
            <a:effectLst/>
            <a:sp3d/>
          </c:spPr>
          <c:dLbls>
            <c:spPr>
              <a:solidFill>
                <a:schemeClr val="accent6">
                  <a:lumMod val="40000"/>
                  <a:lumOff val="60000"/>
                </a:schemeClr>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Feuil1!$D$2:$D$4</c:f>
              <c:numCache>
                <c:formatCode>General</c:formatCode>
                <c:ptCount val="3"/>
                <c:pt idx="0">
                  <c:v>6.0</c:v>
                </c:pt>
                <c:pt idx="1">
                  <c:v>6.0</c:v>
                </c:pt>
                <c:pt idx="2">
                  <c:v>12.0</c:v>
                </c:pt>
              </c:numCache>
            </c:numRef>
          </c:val>
          <c:extLst xmlns:c16r2="http://schemas.microsoft.com/office/drawing/2015/06/chart">
            <c:ext xmlns:c16="http://schemas.microsoft.com/office/drawing/2014/chart" uri="{C3380CC4-5D6E-409C-BE32-E72D297353CC}">
              <c16:uniqueId val="{00000002-9F84-4D6B-9F0E-433FB37FCE1D}"/>
            </c:ext>
          </c:extLst>
        </c:ser>
        <c:ser>
          <c:idx val="3"/>
          <c:order val="3"/>
          <c:tx>
            <c:strRef>
              <c:f>Feuil1!$E$1</c:f>
              <c:strCache>
                <c:ptCount val="1"/>
                <c:pt idx="0">
                  <c:v>PiriF</c:v>
                </c:pt>
              </c:strCache>
            </c:strRef>
          </c:tx>
          <c:spPr>
            <a:solidFill>
              <a:schemeClr val="accent4"/>
            </a:solidFill>
            <a:ln>
              <a:solidFill>
                <a:srgbClr val="FFC000"/>
              </a:solidFill>
            </a:ln>
            <a:effectLst/>
            <a:sp3d>
              <a:contourClr>
                <a:srgbClr val="FFC000"/>
              </a:contourClr>
            </a:sp3d>
          </c:spPr>
          <c:dLbls>
            <c:spPr>
              <a:solidFill>
                <a:srgbClr val="FFC000"/>
              </a:solid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F</c:v>
                </c:pt>
                <c:pt idx="1">
                  <c:v>H </c:v>
                </c:pt>
                <c:pt idx="2">
                  <c:v>F+H </c:v>
                </c:pt>
              </c:strCache>
            </c:strRef>
          </c:cat>
          <c:val>
            <c:numRef>
              <c:f>Feuil1!$E$2:$E$4</c:f>
              <c:numCache>
                <c:formatCode>General</c:formatCode>
                <c:ptCount val="3"/>
                <c:pt idx="0">
                  <c:v>7.0</c:v>
                </c:pt>
                <c:pt idx="1">
                  <c:v>3.0</c:v>
                </c:pt>
                <c:pt idx="2">
                  <c:v>10.0</c:v>
                </c:pt>
              </c:numCache>
            </c:numRef>
          </c:val>
          <c:extLst xmlns:c16r2="http://schemas.microsoft.com/office/drawing/2015/06/chart">
            <c:ext xmlns:c16="http://schemas.microsoft.com/office/drawing/2014/chart" uri="{C3380CC4-5D6E-409C-BE32-E72D297353CC}">
              <c16:uniqueId val="{00000003-9F84-4D6B-9F0E-433FB37FCE1D}"/>
            </c:ext>
          </c:extLst>
        </c:ser>
        <c:dLbls>
          <c:showVal val="1"/>
        </c:dLbls>
        <c:gapWidth val="444"/>
        <c:shape val="box"/>
        <c:axId val="297119288"/>
        <c:axId val="297123752"/>
        <c:axId val="297126424"/>
      </c:bar3DChart>
      <c:catAx>
        <c:axId val="297119288"/>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297123752"/>
        <c:crosses val="autoZero"/>
        <c:auto val="1"/>
        <c:lblAlgn val="ctr"/>
        <c:lblOffset val="100"/>
      </c:catAx>
      <c:valAx>
        <c:axId val="297123752"/>
        <c:scaling>
          <c:orientation val="minMax"/>
        </c:scaling>
        <c:delete val="1"/>
        <c:axPos val="l"/>
        <c:numFmt formatCode="General" sourceLinked="1"/>
        <c:majorTickMark val="none"/>
        <c:tickLblPos val="nextTo"/>
        <c:crossAx val="297119288"/>
        <c:crosses val="autoZero"/>
        <c:crossBetween val="between"/>
      </c:valAx>
      <c:serAx>
        <c:axId val="297126424"/>
        <c:scaling>
          <c:orientation val="minMax"/>
        </c:scaling>
        <c:axPos val="b"/>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97123752"/>
        <c:crosses val="autoZero"/>
      </c:serAx>
      <c:spPr>
        <a:noFill/>
        <a:ln>
          <a:noFill/>
        </a:ln>
        <a:effectLst/>
      </c:spPr>
    </c:plotArea>
    <c:legend>
      <c:legendPos val="t"/>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0.0478453173497235"/>
          <c:y val="0.898426932298824"/>
          <c:w val="0.391824760910228"/>
          <c:h val="0.065594605157173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2"/>
    </a:solidFill>
    <a:ln>
      <a:noFill/>
    </a:ln>
    <a:effectLst/>
  </c:spPr>
  <c:txPr>
    <a:bodyPr/>
    <a:lstStyle/>
    <a:p>
      <a:pPr>
        <a:defRPr/>
      </a:pPr>
      <a:endParaRPr lang="fr-F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fr-FR"/>
  <c:style val="2"/>
  <c:chart>
    <c:autoTitleDeleted val="1"/>
    <c:view3D>
      <c:perspective val="30"/>
    </c:view3D>
    <c:floor>
      <c:spPr>
        <a:solidFill>
          <a:schemeClr val="bg1">
            <a:lumMod val="75000"/>
          </a:schemeClr>
        </a:solidFill>
        <a:ln>
          <a:noFill/>
        </a:ln>
        <a:effectLst/>
        <a:sp3d/>
      </c:spPr>
    </c:floor>
    <c:sideWall>
      <c:spPr>
        <a:solidFill>
          <a:schemeClr val="bg1">
            <a:lumMod val="85000"/>
          </a:schemeClr>
        </a:solidFill>
        <a:ln>
          <a:solidFill>
            <a:schemeClr val="tx1">
              <a:alpha val="85000"/>
            </a:schemeClr>
          </a:solidFill>
        </a:ln>
        <a:effectLst/>
        <a:sp3d>
          <a:contourClr>
            <a:schemeClr val="tx1">
              <a:alpha val="85000"/>
            </a:schemeClr>
          </a:contourClr>
        </a:sp3d>
      </c:spPr>
    </c:sideWall>
    <c:backWall>
      <c:spPr>
        <a:solidFill>
          <a:schemeClr val="bg1">
            <a:lumMod val="85000"/>
          </a:schemeClr>
        </a:solidFill>
        <a:ln>
          <a:solidFill>
            <a:schemeClr val="tx1">
              <a:alpha val="85000"/>
            </a:schemeClr>
          </a:solidFill>
        </a:ln>
        <a:effectLst/>
        <a:sp3d>
          <a:contourClr>
            <a:schemeClr val="tx1">
              <a:alpha val="85000"/>
            </a:schemeClr>
          </a:contourClr>
        </a:sp3d>
      </c:spPr>
    </c:backWall>
    <c:plotArea>
      <c:layout/>
      <c:bar3DChart>
        <c:barDir val="col"/>
        <c:grouping val="standard"/>
        <c:ser>
          <c:idx val="0"/>
          <c:order val="0"/>
          <c:tx>
            <c:strRef>
              <c:f>Feuil1!$B$1</c:f>
              <c:strCache>
                <c:ptCount val="1"/>
                <c:pt idx="0">
                  <c:v>C+JCT </c:v>
                </c:pt>
              </c:strCache>
            </c:strRef>
          </c:tx>
          <c:spPr>
            <a:solidFill>
              <a:srgbClr val="FFFF00"/>
            </a:solidFill>
            <a:ln>
              <a:solidFill>
                <a:srgbClr val="FF0000"/>
              </a:solidFill>
            </a:ln>
            <a:effectLst/>
            <a:sp3d>
              <a:contourClr>
                <a:srgbClr val="FF0000"/>
              </a:contourClr>
            </a:sp3d>
          </c:spPr>
          <c:dLbls>
            <c:spPr>
              <a:solidFill>
                <a:srgbClr val="FFFF00"/>
              </a:solid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Feuil1!$B$2:$B$3</c:f>
              <c:numCache>
                <c:formatCode>General</c:formatCode>
                <c:ptCount val="2"/>
                <c:pt idx="0">
                  <c:v>17.0</c:v>
                </c:pt>
                <c:pt idx="1">
                  <c:v>25.0</c:v>
                </c:pt>
              </c:numCache>
            </c:numRef>
          </c:val>
          <c:extLst xmlns:c16r2="http://schemas.microsoft.com/office/drawing/2015/06/chart">
            <c:ext xmlns:c16="http://schemas.microsoft.com/office/drawing/2014/chart" uri="{C3380CC4-5D6E-409C-BE32-E72D297353CC}">
              <c16:uniqueId val="{00000000-9F84-4D6B-9F0E-433FB37FCE1D}"/>
            </c:ext>
          </c:extLst>
        </c:ser>
        <c:ser>
          <c:idx val="1"/>
          <c:order val="1"/>
          <c:tx>
            <c:strRef>
              <c:f>Feuil1!$C$1</c:f>
              <c:strCache>
                <c:ptCount val="1"/>
                <c:pt idx="0">
                  <c:v> C+DJTL</c:v>
                </c:pt>
              </c:strCache>
            </c:strRef>
          </c:tx>
          <c:spPr>
            <a:solidFill>
              <a:srgbClr val="FF0000"/>
            </a:solidFill>
            <a:ln>
              <a:solidFill>
                <a:srgbClr val="92D050"/>
              </a:solidFill>
            </a:ln>
            <a:effectLst/>
            <a:sp3d>
              <a:contourClr>
                <a:srgbClr val="92D050"/>
              </a:contourClr>
            </a:sp3d>
          </c:spPr>
          <c:dLbls>
            <c:spPr>
              <a:solidFill>
                <a:srgbClr val="FF0000"/>
              </a:solid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Feuil1!$C$2:$C$3</c:f>
              <c:numCache>
                <c:formatCode>General</c:formatCode>
                <c:ptCount val="2"/>
                <c:pt idx="0">
                  <c:v>13.0</c:v>
                </c:pt>
                <c:pt idx="1">
                  <c:v>21.0</c:v>
                </c:pt>
              </c:numCache>
            </c:numRef>
          </c:val>
          <c:extLst xmlns:c16r2="http://schemas.microsoft.com/office/drawing/2015/06/chart">
            <c:ext xmlns:c16="http://schemas.microsoft.com/office/drawing/2014/chart" uri="{C3380CC4-5D6E-409C-BE32-E72D297353CC}">
              <c16:uniqueId val="{00000001-9F84-4D6B-9F0E-433FB37FCE1D}"/>
            </c:ext>
          </c:extLst>
        </c:ser>
        <c:ser>
          <c:idx val="2"/>
          <c:order val="2"/>
          <c:tx>
            <c:strRef>
              <c:f>Feuil1!$D$1</c:f>
              <c:strCache>
                <c:ptCount val="1"/>
                <c:pt idx="0">
                  <c:v>C+CLS</c:v>
                </c:pt>
              </c:strCache>
            </c:strRef>
          </c:tx>
          <c:spPr>
            <a:solidFill>
              <a:srgbClr val="92D050"/>
            </a:solidFill>
            <a:ln>
              <a:noFill/>
            </a:ln>
            <a:effectLst/>
            <a:sp3d/>
          </c:spPr>
          <c:dLbls>
            <c:spPr>
              <a:solidFill>
                <a:schemeClr val="accent6">
                  <a:lumMod val="40000"/>
                  <a:lumOff val="60000"/>
                </a:schemeClr>
              </a:solid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2"/>
                <c:pt idx="0">
                  <c:v>F</c:v>
                </c:pt>
                <c:pt idx="1">
                  <c:v>H </c:v>
                </c:pt>
              </c:strCache>
            </c:strRef>
          </c:cat>
          <c:val>
            <c:numRef>
              <c:f>Feuil1!$D$2:$D$3</c:f>
              <c:numCache>
                <c:formatCode>General</c:formatCode>
                <c:ptCount val="2"/>
                <c:pt idx="0">
                  <c:v>13.0</c:v>
                </c:pt>
                <c:pt idx="1">
                  <c:v>20.0</c:v>
                </c:pt>
              </c:numCache>
            </c:numRef>
          </c:val>
          <c:extLst xmlns:c16r2="http://schemas.microsoft.com/office/drawing/2015/06/chart">
            <c:ext xmlns:c16="http://schemas.microsoft.com/office/drawing/2014/chart" uri="{C3380CC4-5D6E-409C-BE32-E72D297353CC}">
              <c16:uniqueId val="{00000000-E2A0-4B7A-96F6-1D0F90188AAC}"/>
            </c:ext>
          </c:extLst>
        </c:ser>
        <c:dLbls>
          <c:showVal val="1"/>
        </c:dLbls>
        <c:gapWidth val="444"/>
        <c:shape val="box"/>
        <c:axId val="667272120"/>
        <c:axId val="667276328"/>
        <c:axId val="667279416"/>
      </c:bar3DChart>
      <c:catAx>
        <c:axId val="667272120"/>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667276328"/>
        <c:crosses val="autoZero"/>
        <c:auto val="1"/>
        <c:lblAlgn val="ctr"/>
        <c:lblOffset val="100"/>
      </c:catAx>
      <c:valAx>
        <c:axId val="667276328"/>
        <c:scaling>
          <c:orientation val="minMax"/>
        </c:scaling>
        <c:delete val="1"/>
        <c:axPos val="l"/>
        <c:numFmt formatCode="General" sourceLinked="1"/>
        <c:majorTickMark val="none"/>
        <c:tickLblPos val="nextTo"/>
        <c:crossAx val="667272120"/>
        <c:crosses val="autoZero"/>
        <c:crossBetween val="between"/>
      </c:valAx>
      <c:serAx>
        <c:axId val="667279416"/>
        <c:scaling>
          <c:orientation val="minMax"/>
        </c:scaling>
        <c:axPos val="b"/>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67276328"/>
        <c:crosses val="autoZero"/>
      </c:serAx>
      <c:spPr>
        <a:noFill/>
        <a:ln>
          <a:noFill/>
        </a:ln>
        <a:effectLst/>
      </c:spPr>
    </c:plotArea>
    <c:legend>
      <c:legendPos val="t"/>
      <c:layout/>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2">
        <a:lumMod val="90000"/>
      </a:schemeClr>
    </a:solidFill>
    <a:ln>
      <a:noFill/>
    </a:ln>
    <a:effectLst/>
  </c:spPr>
  <c:txPr>
    <a:bodyPr/>
    <a:lstStyle/>
    <a:p>
      <a:pPr>
        <a:defRPr/>
      </a:pPr>
      <a:endParaRPr lang="fr-F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fr-FR"/>
  <c:style val="2"/>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b="1" baseline="0" dirty="0">
                <a:solidFill>
                  <a:schemeClr val="bg1">
                    <a:lumMod val="95000"/>
                  </a:schemeClr>
                </a:solidFill>
              </a:rPr>
              <a:t>Médecine Manuelle et Sport </a:t>
            </a:r>
            <a:endParaRPr lang="fr-FR" b="1" dirty="0">
              <a:solidFill>
                <a:schemeClr val="bg1">
                  <a:lumMod val="95000"/>
                </a:schemeClr>
              </a:solidFill>
            </a:endParaRPr>
          </a:p>
        </c:rich>
      </c:tx>
      <c:layout>
        <c:manualLayout>
          <c:xMode val="edge"/>
          <c:yMode val="edge"/>
          <c:x val="0.340283059018887"/>
          <c:y val="0.0271828277690584"/>
        </c:manualLayout>
      </c:layout>
      <c:spPr>
        <a:noFill/>
        <a:ln>
          <a:noFill/>
        </a:ln>
        <a:effectLst/>
      </c:spPr>
    </c:title>
    <c:view3D>
      <c:perspective val="30"/>
    </c:view3D>
    <c:floor>
      <c:spPr>
        <a:solidFill>
          <a:schemeClr val="bg1">
            <a:lumMod val="65000"/>
          </a:schemeClr>
        </a:solidFill>
        <a:ln>
          <a:noFill/>
        </a:ln>
        <a:effectLst/>
        <a:sp3d/>
      </c:spPr>
    </c:floor>
    <c:sideWall>
      <c:spPr>
        <a:solidFill>
          <a:schemeClr val="bg2">
            <a:lumMod val="75000"/>
          </a:schemeClr>
        </a:solidFill>
        <a:ln>
          <a:noFill/>
        </a:ln>
        <a:effectLst/>
        <a:sp3d/>
      </c:spPr>
    </c:sideWall>
    <c:backWall>
      <c:spPr>
        <a:noFill/>
        <a:ln>
          <a:noFill/>
        </a:ln>
        <a:effectLst/>
        <a:sp3d/>
      </c:spPr>
    </c:backWall>
    <c:plotArea>
      <c:layout>
        <c:manualLayout>
          <c:layoutTarget val="inner"/>
          <c:xMode val="edge"/>
          <c:yMode val="edge"/>
          <c:x val="0.114510185361782"/>
          <c:y val="0.117790469049317"/>
          <c:w val="0.870194637425471"/>
          <c:h val="0.734631971262449"/>
        </c:manualLayout>
      </c:layout>
      <c:bar3DChart>
        <c:barDir val="col"/>
        <c:grouping val="percentStacked"/>
        <c:ser>
          <c:idx val="0"/>
          <c:order val="0"/>
          <c:tx>
            <c:strRef>
              <c:f>Feuil1!$B$1</c:f>
              <c:strCache>
                <c:ptCount val="1"/>
                <c:pt idx="0">
                  <c:v>CHIRO</c:v>
                </c:pt>
              </c:strCache>
            </c:strRef>
          </c:tx>
          <c:spPr>
            <a:solidFill>
              <a:srgbClr val="00B050"/>
            </a:solidFill>
            <a:ln>
              <a:solidFill>
                <a:srgbClr val="92D050"/>
              </a:solidFill>
            </a:ln>
            <a:effectLst/>
            <a:sp3d>
              <a:contourClr>
                <a:srgbClr val="92D050"/>
              </a:contourClr>
            </a:sp3d>
          </c:spPr>
          <c:cat>
            <c:strRef>
              <c:f>Feuil1!$A$2:$A$4</c:f>
              <c:strCache>
                <c:ptCount val="3"/>
                <c:pt idx="0">
                  <c:v> revues </c:v>
                </c:pt>
                <c:pt idx="1">
                  <c:v>Manip</c:v>
                </c:pt>
                <c:pt idx="2">
                  <c:v>TNM</c:v>
                </c:pt>
              </c:strCache>
            </c:strRef>
          </c:cat>
          <c:val>
            <c:numRef>
              <c:f>Feuil1!$B$2:$B$4</c:f>
              <c:numCache>
                <c:formatCode>General</c:formatCode>
                <c:ptCount val="3"/>
                <c:pt idx="0">
                  <c:v>10.0</c:v>
                </c:pt>
                <c:pt idx="1">
                  <c:v>9.0</c:v>
                </c:pt>
                <c:pt idx="2">
                  <c:v>2.0</c:v>
                </c:pt>
              </c:numCache>
            </c:numRef>
          </c:val>
          <c:extLst xmlns:c16r2="http://schemas.microsoft.com/office/drawing/2015/06/chart">
            <c:ext xmlns:c16="http://schemas.microsoft.com/office/drawing/2014/chart" uri="{C3380CC4-5D6E-409C-BE32-E72D297353CC}">
              <c16:uniqueId val="{00000000-BE0C-4B23-9A47-87F9FA104AD4}"/>
            </c:ext>
          </c:extLst>
        </c:ser>
        <c:ser>
          <c:idx val="1"/>
          <c:order val="1"/>
          <c:tx>
            <c:strRef>
              <c:f>Feuil1!$C$1</c:f>
              <c:strCache>
                <c:ptCount val="1"/>
                <c:pt idx="0">
                  <c:v>MED</c:v>
                </c:pt>
              </c:strCache>
            </c:strRef>
          </c:tx>
          <c:spPr>
            <a:solidFill>
              <a:srgbClr val="FF0000"/>
            </a:solidFill>
            <a:ln>
              <a:noFill/>
            </a:ln>
            <a:effectLst/>
            <a:sp3d/>
          </c:spPr>
          <c:cat>
            <c:strRef>
              <c:f>Feuil1!$A$2:$A$4</c:f>
              <c:strCache>
                <c:ptCount val="3"/>
                <c:pt idx="0">
                  <c:v> revues </c:v>
                </c:pt>
                <c:pt idx="1">
                  <c:v>Manip</c:v>
                </c:pt>
                <c:pt idx="2">
                  <c:v>TNM</c:v>
                </c:pt>
              </c:strCache>
            </c:strRef>
          </c:cat>
          <c:val>
            <c:numRef>
              <c:f>Feuil1!$C$2:$C$4</c:f>
              <c:numCache>
                <c:formatCode>General</c:formatCode>
                <c:ptCount val="3"/>
                <c:pt idx="0">
                  <c:v>7.0</c:v>
                </c:pt>
                <c:pt idx="1">
                  <c:v>0.0</c:v>
                </c:pt>
                <c:pt idx="2">
                  <c:v>5.0</c:v>
                </c:pt>
              </c:numCache>
            </c:numRef>
          </c:val>
          <c:extLst xmlns:c16r2="http://schemas.microsoft.com/office/drawing/2015/06/chart">
            <c:ext xmlns:c16="http://schemas.microsoft.com/office/drawing/2014/chart" uri="{C3380CC4-5D6E-409C-BE32-E72D297353CC}">
              <c16:uniqueId val="{00000001-BE0C-4B23-9A47-87F9FA104AD4}"/>
            </c:ext>
          </c:extLst>
        </c:ser>
        <c:ser>
          <c:idx val="2"/>
          <c:order val="2"/>
          <c:tx>
            <c:strRef>
              <c:f>Feuil1!$D$1</c:f>
              <c:strCache>
                <c:ptCount val="1"/>
                <c:pt idx="0">
                  <c:v>PHYSIO</c:v>
                </c:pt>
              </c:strCache>
            </c:strRef>
          </c:tx>
          <c:spPr>
            <a:solidFill>
              <a:srgbClr val="FFC000"/>
            </a:solidFill>
            <a:ln>
              <a:noFill/>
            </a:ln>
            <a:effectLst/>
            <a:sp3d/>
          </c:spPr>
          <c:cat>
            <c:strRef>
              <c:f>Feuil1!$A$2:$A$4</c:f>
              <c:strCache>
                <c:ptCount val="3"/>
                <c:pt idx="0">
                  <c:v> revues </c:v>
                </c:pt>
                <c:pt idx="1">
                  <c:v>Manip</c:v>
                </c:pt>
                <c:pt idx="2">
                  <c:v>TNM</c:v>
                </c:pt>
              </c:strCache>
            </c:strRef>
          </c:cat>
          <c:val>
            <c:numRef>
              <c:f>Feuil1!$D$2:$D$4</c:f>
              <c:numCache>
                <c:formatCode>General</c:formatCode>
                <c:ptCount val="3"/>
                <c:pt idx="0">
                  <c:v>2.0</c:v>
                </c:pt>
                <c:pt idx="1">
                  <c:v>2.0</c:v>
                </c:pt>
                <c:pt idx="2">
                  <c:v>1.0</c:v>
                </c:pt>
              </c:numCache>
            </c:numRef>
          </c:val>
          <c:extLst xmlns:c16r2="http://schemas.microsoft.com/office/drawing/2015/06/chart">
            <c:ext xmlns:c16="http://schemas.microsoft.com/office/drawing/2014/chart" uri="{C3380CC4-5D6E-409C-BE32-E72D297353CC}">
              <c16:uniqueId val="{00000002-BE0C-4B23-9A47-87F9FA104AD4}"/>
            </c:ext>
          </c:extLst>
        </c:ser>
        <c:dLbls/>
        <c:gapWidth val="219"/>
        <c:shape val="box"/>
        <c:axId val="257819080"/>
        <c:axId val="257823032"/>
        <c:axId val="0"/>
      </c:bar3DChart>
      <c:catAx>
        <c:axId val="25781908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7823032"/>
        <c:crosses val="autoZero"/>
        <c:auto val="1"/>
        <c:lblAlgn val="ctr"/>
        <c:lblOffset val="100"/>
      </c:catAx>
      <c:valAx>
        <c:axId val="25782303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7819080"/>
        <c:crosses val="autoZero"/>
        <c:crossBetween val="between"/>
      </c:valAx>
      <c:spPr>
        <a:solidFill>
          <a:schemeClr val="bg1"/>
        </a:solidFill>
        <a:ln>
          <a:noFill/>
        </a:ln>
        <a:effectLst/>
      </c:spPr>
    </c:plotArea>
    <c:legend>
      <c:legendPos val="b"/>
      <c:layout>
        <c:manualLayout>
          <c:xMode val="edge"/>
          <c:yMode val="edge"/>
          <c:x val="0.364890419566552"/>
          <c:y val="0.934603214383977"/>
          <c:w val="0.276287716431211"/>
          <c:h val="0.0505697886510818"/>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1.jpeg"/></Relationships>
</file>

<file path=ppt/diagrams/_rels/data2.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D5AC86-C626-4685-9E60-87E0443AC7D6}" type="doc">
      <dgm:prSet loTypeId="urn:microsoft.com/office/officeart/2005/8/layout/hProcess7#1" loCatId="list" qsTypeId="urn:microsoft.com/office/officeart/2005/8/quickstyle/simple1" qsCatId="simple" csTypeId="urn:microsoft.com/office/officeart/2005/8/colors/accent1_2" csCatId="accent1" phldr="1"/>
      <dgm:spPr/>
      <dgm:t>
        <a:bodyPr/>
        <a:lstStyle/>
        <a:p>
          <a:endParaRPr lang="fr-FR"/>
        </a:p>
      </dgm:t>
    </dgm:pt>
    <dgm:pt modelId="{BC0DD113-27C3-4203-9114-2DC7206D812F}">
      <dgm:prSet phldrT="[Texte]" custT="1"/>
      <dgm:spPr>
        <a:blipFill rotWithShape="0">
          <a:blip xmlns:r="http://schemas.openxmlformats.org/officeDocument/2006/relationships" r:embed="rId1"/>
          <a:srcRect/>
          <a:stretch>
            <a:fillRect l="-35000" r="-35000"/>
          </a:stretch>
        </a:blipFill>
      </dgm:spPr>
      <dgm:t>
        <a:bodyPr/>
        <a:lstStyle/>
        <a:p>
          <a:r>
            <a:rPr lang="fr-FR" sz="4400" b="1" dirty="0">
              <a:solidFill>
                <a:schemeClr val="bg1"/>
              </a:solidFill>
            </a:rPr>
            <a:t>Collectif France</a:t>
          </a:r>
          <a:endParaRPr lang="fr-FR" sz="4400" dirty="0">
            <a:solidFill>
              <a:schemeClr val="bg1"/>
            </a:solidFill>
          </a:endParaRPr>
        </a:p>
      </dgm:t>
    </dgm:pt>
    <dgm:pt modelId="{6FA61333-0490-4583-8021-1AAB3FA5760D}" type="parTrans" cxnId="{D548E7EB-1FA9-4497-9D00-2327D9080651}">
      <dgm:prSet/>
      <dgm:spPr/>
      <dgm:t>
        <a:bodyPr/>
        <a:lstStyle/>
        <a:p>
          <a:endParaRPr lang="fr-FR"/>
        </a:p>
      </dgm:t>
    </dgm:pt>
    <dgm:pt modelId="{E798CE89-EDCD-4727-B492-C8925E938AED}" type="sibTrans" cxnId="{D548E7EB-1FA9-4497-9D00-2327D9080651}">
      <dgm:prSet/>
      <dgm:spPr/>
      <dgm:t>
        <a:bodyPr/>
        <a:lstStyle/>
        <a:p>
          <a:endParaRPr lang="fr-FR"/>
        </a:p>
      </dgm:t>
    </dgm:pt>
    <dgm:pt modelId="{60A970D5-2AC3-4C2C-AB62-8F97A965DEC9}">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800" b="1" dirty="0">
              <a:solidFill>
                <a:srgbClr val="FF0000"/>
              </a:solidFill>
              <a:highlight>
                <a:srgbClr val="FFFF00"/>
              </a:highlight>
            </a:rPr>
            <a:t>Trois années consécutives </a:t>
          </a:r>
          <a:r>
            <a:rPr lang="fr-FR" sz="2800" dirty="0">
              <a:solidFill>
                <a:srgbClr val="FF0000"/>
              </a:solidFill>
              <a:highlight>
                <a:srgbClr val="FFFF00"/>
              </a:highlight>
            </a:rPr>
            <a:t>= </a:t>
          </a:r>
        </a:p>
        <a:p>
          <a:pPr marL="0" marR="0" lvl="0" indent="0" defTabSz="914400" eaLnBrk="1" fontAlgn="auto" latinLnBrk="0" hangingPunct="1">
            <a:lnSpc>
              <a:spcPct val="100000"/>
            </a:lnSpc>
            <a:spcBef>
              <a:spcPts val="0"/>
            </a:spcBef>
            <a:spcAft>
              <a:spcPts val="0"/>
            </a:spcAft>
            <a:buClrTx/>
            <a:buSzTx/>
            <a:buFontTx/>
            <a:buNone/>
            <a:tabLst/>
            <a:defRPr/>
          </a:pPr>
          <a:r>
            <a:rPr lang="fr-FR" sz="2400" b="1" dirty="0">
              <a:solidFill>
                <a:srgbClr val="FF0000"/>
              </a:solidFill>
              <a:highlight>
                <a:srgbClr val="FFFF00"/>
              </a:highlight>
            </a:rPr>
            <a:t>22 athlètes</a:t>
          </a:r>
        </a:p>
        <a:p>
          <a:pPr marL="0" marR="0" lvl="0" indent="0" defTabSz="914400" eaLnBrk="1" fontAlgn="auto" latinLnBrk="0" hangingPunct="1">
            <a:lnSpc>
              <a:spcPct val="100000"/>
            </a:lnSpc>
            <a:spcBef>
              <a:spcPts val="0"/>
            </a:spcBef>
            <a:spcAft>
              <a:spcPts val="0"/>
            </a:spcAft>
            <a:buClrTx/>
            <a:buSzTx/>
            <a:buFontTx/>
            <a:buNone/>
            <a:tabLst/>
            <a:defRPr/>
          </a:pPr>
          <a:r>
            <a:rPr lang="fr-FR" sz="2400" b="1" dirty="0">
              <a:solidFill>
                <a:srgbClr val="FF0000"/>
              </a:solidFill>
              <a:highlight>
                <a:srgbClr val="FFFF00"/>
              </a:highlight>
              <a:latin typeface="Arial" panose="020B0604020202020204" pitchFamily="34" charset="0"/>
            </a:rPr>
            <a:t>JO –CM -Equipe</a:t>
          </a:r>
        </a:p>
        <a:p>
          <a:pPr marL="0" marR="0" lvl="0" indent="0" defTabSz="914400" eaLnBrk="1" fontAlgn="auto" latinLnBrk="0" hangingPunct="1">
            <a:lnSpc>
              <a:spcPct val="100000"/>
            </a:lnSpc>
            <a:spcBef>
              <a:spcPts val="0"/>
            </a:spcBef>
            <a:spcAft>
              <a:spcPts val="0"/>
            </a:spcAft>
            <a:buClrTx/>
            <a:buSzTx/>
            <a:buFontTx/>
            <a:buNone/>
            <a:tabLst/>
            <a:defRPr/>
          </a:pPr>
          <a:endParaRPr lang="fr-FR" sz="2800" b="1" dirty="0">
            <a:solidFill>
              <a:srgbClr val="FF0000"/>
            </a:solidFill>
            <a:highlight>
              <a:srgbClr val="FFFF00"/>
            </a:highlight>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fr-FR" sz="1800" b="0" i="0" u="none" strike="noStrike" baseline="0" dirty="0">
              <a:solidFill>
                <a:srgbClr val="FF0000"/>
              </a:solidFill>
              <a:highlight>
                <a:srgbClr val="FFFF00"/>
              </a:highlight>
              <a:latin typeface="Arial" panose="020B0604020202020204" pitchFamily="34" charset="0"/>
            </a:rPr>
            <a:t>Femme : La durée moyenne de carrière en haut niveau est de 7 ans, Pratique des deux disciplines</a:t>
          </a:r>
        </a:p>
        <a:p>
          <a:pPr marL="0" marR="0" lvl="0" indent="0" defTabSz="914400" eaLnBrk="1" fontAlgn="auto" latinLnBrk="0" hangingPunct="1">
            <a:lnSpc>
              <a:spcPct val="100000"/>
            </a:lnSpc>
            <a:spcBef>
              <a:spcPts val="0"/>
            </a:spcBef>
            <a:spcAft>
              <a:spcPts val="0"/>
            </a:spcAft>
            <a:buClrTx/>
            <a:buSzTx/>
            <a:buFontTx/>
            <a:buNone/>
            <a:tabLst/>
            <a:defRPr/>
          </a:pPr>
          <a:endParaRPr lang="fr-FR" sz="1800" b="0" i="0" u="none" strike="noStrike" baseline="0" dirty="0">
            <a:solidFill>
              <a:srgbClr val="FF0000"/>
            </a:solidFill>
            <a:highlight>
              <a:srgbClr val="FFFF00"/>
            </a:highlight>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fr-FR" sz="1800" b="0" i="0" u="none" strike="noStrike" baseline="0" dirty="0">
              <a:solidFill>
                <a:srgbClr val="FF0000"/>
              </a:solidFill>
              <a:highlight>
                <a:srgbClr val="FFFF00"/>
              </a:highlight>
              <a:latin typeface="Arial" panose="020B0604020202020204" pitchFamily="34" charset="0"/>
            </a:rPr>
            <a:t>Homme : La durée moyenne de carrière en haut niveau étant de 13 ans. Pas de double disciplines</a:t>
          </a:r>
          <a:endParaRPr lang="fr-FR" sz="1800" dirty="0">
            <a:solidFill>
              <a:srgbClr val="FF0000"/>
            </a:solidFill>
            <a:highlight>
              <a:srgbClr val="FFFF00"/>
            </a:highlight>
          </a:endParaRPr>
        </a:p>
      </dgm:t>
    </dgm:pt>
    <dgm:pt modelId="{D602F472-EC90-44B7-9F7B-26278305D58A}" type="parTrans" cxnId="{BDF9A973-B11C-40FC-9778-F527AFFB8C95}">
      <dgm:prSet/>
      <dgm:spPr/>
      <dgm:t>
        <a:bodyPr/>
        <a:lstStyle/>
        <a:p>
          <a:endParaRPr lang="fr-FR"/>
        </a:p>
      </dgm:t>
    </dgm:pt>
    <dgm:pt modelId="{D32C9CAC-C139-4A43-B003-F0A8B96EEDB9}" type="sibTrans" cxnId="{BDF9A973-B11C-40FC-9778-F527AFFB8C95}">
      <dgm:prSet/>
      <dgm:spPr/>
      <dgm:t>
        <a:bodyPr/>
        <a:lstStyle/>
        <a:p>
          <a:endParaRPr lang="fr-FR"/>
        </a:p>
      </dgm:t>
    </dgm:pt>
    <dgm:pt modelId="{555823FB-E02D-409D-AF21-AEDD37C59380}">
      <dgm:prSet phldrT="[Texte]" custT="1"/>
      <dgm:spPr>
        <a:blipFill rotWithShape="0">
          <a:blip xmlns:r="http://schemas.openxmlformats.org/officeDocument/2006/relationships" r:embed="rId2"/>
          <a:srcRect/>
          <a:stretch>
            <a:fillRect l="-17000" r="-17000"/>
          </a:stretch>
        </a:blipFill>
      </dgm:spPr>
      <dgm: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4000" b="1" dirty="0">
              <a:solidFill>
                <a:schemeClr val="bg1"/>
              </a:solidFill>
              <a:latin typeface="Arial" panose="020B0604020202020204" pitchFamily="34" charset="0"/>
            </a:rPr>
            <a:t>DESCRIPTIF</a:t>
          </a:r>
          <a:r>
            <a:rPr lang="fr-FR" sz="4000" b="1" dirty="0">
              <a:solidFill>
                <a:srgbClr val="FFC000"/>
              </a:solidFill>
              <a:latin typeface="Arial" panose="020B0604020202020204" pitchFamily="34" charset="0"/>
            </a:rPr>
            <a:t> </a:t>
          </a:r>
          <a:r>
            <a:rPr lang="fr-FR" sz="3200" b="1" dirty="0">
              <a:solidFill>
                <a:srgbClr val="FFC000"/>
              </a:solidFill>
              <a:latin typeface="Arial" panose="020B0604020202020204" pitchFamily="34" charset="0"/>
            </a:rPr>
            <a:t> </a:t>
          </a:r>
          <a:r>
            <a:rPr lang="fr-FR" sz="3200" dirty="0">
              <a:solidFill>
                <a:srgbClr val="FFC000"/>
              </a:solidFill>
              <a:latin typeface="Arial" panose="020B0604020202020204" pitchFamily="34"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fr-FR" sz="2800" b="1" dirty="0">
              <a:solidFill>
                <a:srgbClr val="FF0000"/>
              </a:solidFill>
              <a:highlight>
                <a:srgbClr val="FFFF00"/>
              </a:highlight>
              <a:latin typeface="Arial" panose="020B0604020202020204" pitchFamily="34" charset="0"/>
            </a:rPr>
            <a:t>Bilans , </a:t>
          </a:r>
        </a:p>
        <a:p>
          <a:pPr marL="0" marR="0" lvl="0" indent="0" algn="l" defTabSz="914400" eaLnBrk="1" fontAlgn="auto" latinLnBrk="0" hangingPunct="1">
            <a:lnSpc>
              <a:spcPct val="100000"/>
            </a:lnSpc>
            <a:spcBef>
              <a:spcPts val="0"/>
            </a:spcBef>
            <a:spcAft>
              <a:spcPts val="0"/>
            </a:spcAft>
            <a:buClrTx/>
            <a:buSzTx/>
            <a:buFontTx/>
            <a:buNone/>
            <a:tabLst/>
            <a:defRPr/>
          </a:pPr>
          <a:endParaRPr lang="fr-FR" sz="2800" b="1"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fr-FR" sz="2800" b="1" dirty="0">
              <a:solidFill>
                <a:srgbClr val="FF0000"/>
              </a:solidFill>
              <a:highlight>
                <a:srgbClr val="FFFF00"/>
              </a:highlight>
              <a:latin typeface="Arial" panose="020B0604020202020204" pitchFamily="34" charset="0"/>
            </a:rPr>
            <a:t>Stages </a:t>
          </a:r>
        </a:p>
        <a:p>
          <a:pPr marL="0" marR="0" lvl="0" indent="0" algn="l" defTabSz="914400" eaLnBrk="1" fontAlgn="auto" latinLnBrk="0" hangingPunct="1">
            <a:lnSpc>
              <a:spcPct val="100000"/>
            </a:lnSpc>
            <a:spcBef>
              <a:spcPts val="0"/>
            </a:spcBef>
            <a:spcAft>
              <a:spcPts val="0"/>
            </a:spcAft>
            <a:buClrTx/>
            <a:buSzTx/>
            <a:buFontTx/>
            <a:buNone/>
            <a:tabLst/>
            <a:defRPr/>
          </a:pPr>
          <a:r>
            <a:rPr lang="fr-FR" sz="2800" b="1" dirty="0">
              <a:solidFill>
                <a:srgbClr val="FF0000"/>
              </a:solidFill>
              <a:highlight>
                <a:srgbClr val="FFFF00"/>
              </a:highlight>
              <a:latin typeface="Arial" panose="020B0604020202020204" pitchFamily="34" charset="0"/>
            </a:rPr>
            <a:t>ou actions internationales </a:t>
          </a:r>
        </a:p>
        <a:p>
          <a:pPr marL="0" marR="0" lvl="0" indent="0" algn="l" defTabSz="914400" eaLnBrk="1" fontAlgn="auto" latinLnBrk="0" hangingPunct="1">
            <a:lnSpc>
              <a:spcPct val="100000"/>
            </a:lnSpc>
            <a:spcBef>
              <a:spcPts val="0"/>
            </a:spcBef>
            <a:spcAft>
              <a:spcPts val="0"/>
            </a:spcAft>
            <a:buClrTx/>
            <a:buSzTx/>
            <a:buFontTx/>
            <a:buNone/>
            <a:tabLst/>
            <a:defRPr/>
          </a:pPr>
          <a:endParaRPr lang="fr-FR" sz="2800" b="1"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fr-FR" sz="2800" b="1"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fr-FR" sz="2800" b="1" dirty="0">
              <a:solidFill>
                <a:srgbClr val="FF0000"/>
              </a:solidFill>
              <a:highlight>
                <a:srgbClr val="FFFF00"/>
              </a:highlight>
              <a:latin typeface="Arial" panose="020B0604020202020204" pitchFamily="34" charset="0"/>
            </a:rPr>
            <a:t>Doléances musculaires ou articulaires</a:t>
          </a:r>
          <a:endParaRPr lang="fr-FR" sz="2800" dirty="0">
            <a:solidFill>
              <a:srgbClr val="FF0000"/>
            </a:solidFill>
            <a:highlight>
              <a:srgbClr val="FFFF00"/>
            </a:highlight>
            <a:latin typeface="Arial" panose="020B0604020202020204" pitchFamily="34" charset="0"/>
          </a:endParaRPr>
        </a:p>
        <a:p>
          <a:pPr algn="r"/>
          <a:endParaRPr lang="fr-FR" sz="3200" dirty="0">
            <a:solidFill>
              <a:srgbClr val="FFC000"/>
            </a:solidFill>
          </a:endParaRPr>
        </a:p>
      </dgm:t>
    </dgm:pt>
    <dgm:pt modelId="{81D7657B-12BB-4702-B5D0-92505B46E9AC}" type="parTrans" cxnId="{2808B8C5-0229-4201-BF12-7FB3DDD9A930}">
      <dgm:prSet/>
      <dgm:spPr/>
      <dgm:t>
        <a:bodyPr/>
        <a:lstStyle/>
        <a:p>
          <a:endParaRPr lang="fr-FR"/>
        </a:p>
      </dgm:t>
    </dgm:pt>
    <dgm:pt modelId="{A58294D9-DF46-49DB-BD66-23153CC84FA1}" type="sibTrans" cxnId="{2808B8C5-0229-4201-BF12-7FB3DDD9A930}">
      <dgm:prSet/>
      <dgm:spPr/>
      <dgm:t>
        <a:bodyPr/>
        <a:lstStyle/>
        <a:p>
          <a:endParaRPr lang="fr-FR"/>
        </a:p>
      </dgm:t>
    </dgm:pt>
    <dgm:pt modelId="{4D3A64FC-CB31-4222-8C22-032CC43318BA}">
      <dgm:prSet phldrT="[Texte]" custT="1"/>
      <dgm:spPr/>
      <dgm:t>
        <a:bodyPr/>
        <a:lstStyle/>
        <a:p>
          <a:endParaRPr lang="fr-FR" sz="2400" b="1" dirty="0">
            <a:solidFill>
              <a:srgbClr val="FF0000"/>
            </a:solidFill>
            <a:highlight>
              <a:srgbClr val="FFFF00"/>
            </a:highlight>
          </a:endParaRPr>
        </a:p>
      </dgm:t>
    </dgm:pt>
    <dgm:pt modelId="{59117C6C-8F7B-4C18-A6D4-E1518BD93FA8}" type="parTrans" cxnId="{D7852AF8-0FCD-41B8-9217-9FB9D2B23072}">
      <dgm:prSet/>
      <dgm:spPr/>
      <dgm:t>
        <a:bodyPr/>
        <a:lstStyle/>
        <a:p>
          <a:endParaRPr lang="fr-FR"/>
        </a:p>
      </dgm:t>
    </dgm:pt>
    <dgm:pt modelId="{EBEC3941-769C-4830-9F1F-D83DC076721F}" type="sibTrans" cxnId="{D7852AF8-0FCD-41B8-9217-9FB9D2B23072}">
      <dgm:prSet/>
      <dgm:spPr/>
      <dgm:t>
        <a:bodyPr/>
        <a:lstStyle/>
        <a:p>
          <a:endParaRPr lang="fr-FR"/>
        </a:p>
      </dgm:t>
    </dgm:pt>
    <dgm:pt modelId="{56600EF1-1B74-4D07-9D51-BFAF84B3B771}">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3600" b="1" dirty="0">
            <a:solidFill>
              <a:srgbClr val="FF0000"/>
            </a:solidFill>
            <a:highlight>
              <a:srgbClr val="FFFF00"/>
            </a:highlight>
            <a:latin typeface="Arial" panose="020B0604020202020204" pitchFamily="34" charset="0"/>
          </a:endParaRPr>
        </a:p>
      </dgm:t>
    </dgm:pt>
    <dgm:pt modelId="{C45EF1E7-765E-4207-8400-F11FD1568B2F}" type="parTrans" cxnId="{0C2FC6E1-D58D-4EC5-A52B-0E64150C07A2}">
      <dgm:prSet/>
      <dgm:spPr/>
      <dgm:t>
        <a:bodyPr/>
        <a:lstStyle/>
        <a:p>
          <a:endParaRPr lang="fr-FR"/>
        </a:p>
      </dgm:t>
    </dgm:pt>
    <dgm:pt modelId="{43B0B115-5D4C-44DD-80BA-C1F2FC7F4384}" type="sibTrans" cxnId="{0C2FC6E1-D58D-4EC5-A52B-0E64150C07A2}">
      <dgm:prSet/>
      <dgm:spPr/>
      <dgm:t>
        <a:bodyPr/>
        <a:lstStyle/>
        <a:p>
          <a:endParaRPr lang="fr-FR"/>
        </a:p>
      </dgm:t>
    </dgm:pt>
    <dgm:pt modelId="{EF4D6380-F950-4FFB-A9F7-365EFAB52E6C}">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3600" b="1" dirty="0">
            <a:solidFill>
              <a:srgbClr val="FF0000"/>
            </a:solidFill>
            <a:highlight>
              <a:srgbClr val="FFFF00"/>
            </a:highlight>
            <a:latin typeface="Arial" panose="020B0604020202020204" pitchFamily="34" charset="0"/>
          </a:endParaRPr>
        </a:p>
      </dgm:t>
    </dgm:pt>
    <dgm:pt modelId="{C8066F4E-A33D-442F-9246-872829C16981}" type="parTrans" cxnId="{E6BD70D3-62D6-4A1A-8B4A-3AB84BFC0F5D}">
      <dgm:prSet/>
      <dgm:spPr/>
      <dgm:t>
        <a:bodyPr/>
        <a:lstStyle/>
        <a:p>
          <a:endParaRPr lang="fr-FR"/>
        </a:p>
      </dgm:t>
    </dgm:pt>
    <dgm:pt modelId="{DBDCB8BB-45FE-4F2D-BA70-CE2523D08BAA}" type="sibTrans" cxnId="{E6BD70D3-62D6-4A1A-8B4A-3AB84BFC0F5D}">
      <dgm:prSet/>
      <dgm:spPr/>
      <dgm:t>
        <a:bodyPr/>
        <a:lstStyle/>
        <a:p>
          <a:endParaRPr lang="fr-FR"/>
        </a:p>
      </dgm:t>
    </dgm:pt>
    <dgm:pt modelId="{6645A34D-24C9-4FB2-8FC3-964FDB5B98D0}">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3600" dirty="0">
            <a:solidFill>
              <a:srgbClr val="FF0000"/>
            </a:solidFill>
            <a:highlight>
              <a:srgbClr val="FFFF00"/>
            </a:highlight>
            <a:latin typeface="Arial" panose="020B0604020202020204" pitchFamily="34" charset="0"/>
          </a:endParaRPr>
        </a:p>
      </dgm:t>
    </dgm:pt>
    <dgm:pt modelId="{E19B076C-4039-4FAB-AAEA-03BCC5E2343E}" type="parTrans" cxnId="{2AC24C0D-2928-4A5A-B78F-671B0E2EB69F}">
      <dgm:prSet/>
      <dgm:spPr/>
      <dgm:t>
        <a:bodyPr/>
        <a:lstStyle/>
        <a:p>
          <a:endParaRPr lang="fr-FR"/>
        </a:p>
      </dgm:t>
    </dgm:pt>
    <dgm:pt modelId="{B2B97F5E-D212-4A29-83E1-56FDF2D86CB9}" type="sibTrans" cxnId="{2AC24C0D-2928-4A5A-B78F-671B0E2EB69F}">
      <dgm:prSet/>
      <dgm:spPr/>
      <dgm:t>
        <a:bodyPr/>
        <a:lstStyle/>
        <a:p>
          <a:endParaRPr lang="fr-FR"/>
        </a:p>
      </dgm:t>
    </dgm:pt>
    <dgm:pt modelId="{4719F36C-7E4B-4AA4-B131-D58A9235DD4A}">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dirty="0">
              <a:solidFill>
                <a:schemeClr val="bg1"/>
              </a:solidFill>
              <a:latin typeface="Arial" panose="020B0604020202020204" pitchFamily="34" charset="0"/>
            </a:rPr>
            <a:t>. </a:t>
          </a:r>
          <a:endParaRPr lang="fr-FR" sz="2000" dirty="0">
            <a:solidFill>
              <a:schemeClr val="bg1"/>
            </a:solidFill>
          </a:endParaRPr>
        </a:p>
      </dgm:t>
    </dgm:pt>
    <dgm:pt modelId="{BAC5D03B-5684-4588-BD2F-23D9CF16BBA2}" type="parTrans" cxnId="{D2B80AFC-B47B-4AF0-80AB-44B98B094D04}">
      <dgm:prSet/>
      <dgm:spPr/>
      <dgm:t>
        <a:bodyPr/>
        <a:lstStyle/>
        <a:p>
          <a:endParaRPr lang="fr-FR"/>
        </a:p>
      </dgm:t>
    </dgm:pt>
    <dgm:pt modelId="{16F84C41-EDC6-4B0B-9E37-3CFC58C9085F}" type="sibTrans" cxnId="{D2B80AFC-B47B-4AF0-80AB-44B98B094D04}">
      <dgm:prSet/>
      <dgm:spPr/>
      <dgm:t>
        <a:bodyPr/>
        <a:lstStyle/>
        <a:p>
          <a:endParaRPr lang="fr-FR"/>
        </a:p>
      </dgm:t>
    </dgm:pt>
    <dgm:pt modelId="{CE414B2A-8CBF-44A8-92AD-288503642286}" type="pres">
      <dgm:prSet presAssocID="{71D5AC86-C626-4685-9E60-87E0443AC7D6}" presName="Name0" presStyleCnt="0">
        <dgm:presLayoutVars>
          <dgm:dir/>
          <dgm:animLvl val="lvl"/>
          <dgm:resizeHandles val="exact"/>
        </dgm:presLayoutVars>
      </dgm:prSet>
      <dgm:spPr/>
      <dgm:t>
        <a:bodyPr/>
        <a:lstStyle/>
        <a:p>
          <a:endParaRPr lang="fr-FR"/>
        </a:p>
      </dgm:t>
    </dgm:pt>
    <dgm:pt modelId="{74C1B50F-1F9B-4AE4-86C2-8A3C6C72DF68}" type="pres">
      <dgm:prSet presAssocID="{BC0DD113-27C3-4203-9114-2DC7206D812F}" presName="compositeNode" presStyleCnt="0">
        <dgm:presLayoutVars>
          <dgm:bulletEnabled val="1"/>
        </dgm:presLayoutVars>
      </dgm:prSet>
      <dgm:spPr/>
    </dgm:pt>
    <dgm:pt modelId="{E74A398C-692A-4A32-9636-7732B901979B}" type="pres">
      <dgm:prSet presAssocID="{BC0DD113-27C3-4203-9114-2DC7206D812F}" presName="bgRect" presStyleLbl="node1" presStyleIdx="0" presStyleCnt="2" custScaleX="45652" custScaleY="100000" custLinFactNeighborX="720" custLinFactNeighborY="-51"/>
      <dgm:spPr/>
      <dgm:t>
        <a:bodyPr/>
        <a:lstStyle/>
        <a:p>
          <a:endParaRPr lang="fr-FR"/>
        </a:p>
      </dgm:t>
    </dgm:pt>
    <dgm:pt modelId="{3877911A-87D1-4DDE-A795-53B6F29434FB}" type="pres">
      <dgm:prSet presAssocID="{BC0DD113-27C3-4203-9114-2DC7206D812F}" presName="parentNode" presStyleLbl="node1" presStyleIdx="0" presStyleCnt="2">
        <dgm:presLayoutVars>
          <dgm:chMax val="0"/>
          <dgm:bulletEnabled val="1"/>
        </dgm:presLayoutVars>
      </dgm:prSet>
      <dgm:spPr/>
      <dgm:t>
        <a:bodyPr/>
        <a:lstStyle/>
        <a:p>
          <a:endParaRPr lang="fr-FR"/>
        </a:p>
      </dgm:t>
    </dgm:pt>
    <dgm:pt modelId="{70B81FD9-241F-423A-AAB8-BDEEEC7BB7D5}" type="pres">
      <dgm:prSet presAssocID="{BC0DD113-27C3-4203-9114-2DC7206D812F}" presName="childNode" presStyleLbl="node1" presStyleIdx="0" presStyleCnt="2">
        <dgm:presLayoutVars>
          <dgm:bulletEnabled val="1"/>
        </dgm:presLayoutVars>
      </dgm:prSet>
      <dgm:spPr/>
      <dgm:t>
        <a:bodyPr/>
        <a:lstStyle/>
        <a:p>
          <a:endParaRPr lang="fr-FR"/>
        </a:p>
      </dgm:t>
    </dgm:pt>
    <dgm:pt modelId="{F8159C9D-0D85-4EA6-8B34-715B32858CC5}" type="pres">
      <dgm:prSet presAssocID="{E798CE89-EDCD-4727-B492-C8925E938AED}" presName="hSp" presStyleCnt="0"/>
      <dgm:spPr/>
    </dgm:pt>
    <dgm:pt modelId="{9758D277-B0FB-4F25-8860-8E269B1AC662}" type="pres">
      <dgm:prSet presAssocID="{E798CE89-EDCD-4727-B492-C8925E938AED}" presName="vProcSp" presStyleCnt="0"/>
      <dgm:spPr/>
    </dgm:pt>
    <dgm:pt modelId="{36D7BDA4-4870-4A2A-AE43-B9ADE10C5443}" type="pres">
      <dgm:prSet presAssocID="{E798CE89-EDCD-4727-B492-C8925E938AED}" presName="vSp1" presStyleCnt="0"/>
      <dgm:spPr/>
    </dgm:pt>
    <dgm:pt modelId="{7F2D588C-59EC-4202-A17D-2DCB586C1353}" type="pres">
      <dgm:prSet presAssocID="{E798CE89-EDCD-4727-B492-C8925E938AED}" presName="simulatedConn" presStyleLbl="solidFgAcc1" presStyleIdx="0" presStyleCnt="1" custLinFactNeighborX="6870" custLinFactNeighborY="19241"/>
      <dgm:spPr>
        <a:solidFill>
          <a:srgbClr val="002060"/>
        </a:solidFill>
      </dgm:spPr>
    </dgm:pt>
    <dgm:pt modelId="{32F18A89-E975-48DF-AD3C-B9BDA68499CE}" type="pres">
      <dgm:prSet presAssocID="{E798CE89-EDCD-4727-B492-C8925E938AED}" presName="vSp2" presStyleCnt="0"/>
      <dgm:spPr/>
    </dgm:pt>
    <dgm:pt modelId="{75A1FFFF-2753-4E64-81EB-F05D97A35CAD}" type="pres">
      <dgm:prSet presAssocID="{E798CE89-EDCD-4727-B492-C8925E938AED}" presName="sibTrans" presStyleCnt="0"/>
      <dgm:spPr/>
    </dgm:pt>
    <dgm:pt modelId="{3AF2EC4D-A120-4229-97D6-A29F3B647C06}" type="pres">
      <dgm:prSet presAssocID="{555823FB-E02D-409D-AF21-AEDD37C59380}" presName="compositeNode" presStyleCnt="0">
        <dgm:presLayoutVars>
          <dgm:bulletEnabled val="1"/>
        </dgm:presLayoutVars>
      </dgm:prSet>
      <dgm:spPr/>
    </dgm:pt>
    <dgm:pt modelId="{98031900-8A57-42D3-9AE6-52C8FF0E4CDB}" type="pres">
      <dgm:prSet presAssocID="{555823FB-E02D-409D-AF21-AEDD37C59380}" presName="bgRect" presStyleLbl="node1" presStyleIdx="1" presStyleCnt="2" custAng="5400000" custScaleX="55408" custScaleY="100000" custLinFactNeighborX="1127" custLinFactNeighborY="5"/>
      <dgm:spPr/>
      <dgm:t>
        <a:bodyPr/>
        <a:lstStyle/>
        <a:p>
          <a:endParaRPr lang="fr-FR"/>
        </a:p>
      </dgm:t>
    </dgm:pt>
    <dgm:pt modelId="{EE4482B5-D280-41C4-852E-805849CCF9D2}" type="pres">
      <dgm:prSet presAssocID="{555823FB-E02D-409D-AF21-AEDD37C59380}" presName="parentNode" presStyleLbl="node1" presStyleIdx="1" presStyleCnt="2">
        <dgm:presLayoutVars>
          <dgm:chMax val="0"/>
          <dgm:bulletEnabled val="1"/>
        </dgm:presLayoutVars>
      </dgm:prSet>
      <dgm:spPr/>
      <dgm:t>
        <a:bodyPr/>
        <a:lstStyle/>
        <a:p>
          <a:endParaRPr lang="fr-FR"/>
        </a:p>
      </dgm:t>
    </dgm:pt>
    <dgm:pt modelId="{8752BE3A-0B19-4FB9-ABC4-C49A1081454A}" type="pres">
      <dgm:prSet presAssocID="{555823FB-E02D-409D-AF21-AEDD37C59380}" presName="childNode" presStyleLbl="node1" presStyleIdx="1" presStyleCnt="2">
        <dgm:presLayoutVars>
          <dgm:bulletEnabled val="1"/>
        </dgm:presLayoutVars>
      </dgm:prSet>
      <dgm:spPr/>
      <dgm:t>
        <a:bodyPr/>
        <a:lstStyle/>
        <a:p>
          <a:endParaRPr lang="fr-FR"/>
        </a:p>
      </dgm:t>
    </dgm:pt>
  </dgm:ptLst>
  <dgm:cxnLst>
    <dgm:cxn modelId="{DDBF4FC0-C5C5-4407-906F-BCA9C8164DAF}" type="presOf" srcId="{56600EF1-1B74-4D07-9D51-BFAF84B3B771}" destId="{70B81FD9-241F-423A-AAB8-BDEEEC7BB7D5}" srcOrd="0" destOrd="1" presId="urn:microsoft.com/office/officeart/2005/8/layout/hProcess7#1"/>
    <dgm:cxn modelId="{6B4A38FD-02AF-4A95-8026-C4DAF8431FAD}" type="presOf" srcId="{BC0DD113-27C3-4203-9114-2DC7206D812F}" destId="{E74A398C-692A-4A32-9636-7732B901979B}" srcOrd="0" destOrd="0" presId="urn:microsoft.com/office/officeart/2005/8/layout/hProcess7#1"/>
    <dgm:cxn modelId="{0C2FC6E1-D58D-4EC5-A52B-0E64150C07A2}" srcId="{BC0DD113-27C3-4203-9114-2DC7206D812F}" destId="{56600EF1-1B74-4D07-9D51-BFAF84B3B771}" srcOrd="1" destOrd="0" parTransId="{C45EF1E7-765E-4207-8400-F11FD1568B2F}" sibTransId="{43B0B115-5D4C-44DD-80BA-C1F2FC7F4384}"/>
    <dgm:cxn modelId="{BDF9A973-B11C-40FC-9778-F527AFFB8C95}" srcId="{BC0DD113-27C3-4203-9114-2DC7206D812F}" destId="{60A970D5-2AC3-4C2C-AB62-8F97A965DEC9}" srcOrd="0" destOrd="0" parTransId="{D602F472-EC90-44B7-9F7B-26278305D58A}" sibTransId="{D32C9CAC-C139-4A43-B003-F0A8B96EEDB9}"/>
    <dgm:cxn modelId="{236B6482-2931-4E1F-8FE5-30DB50D36BFE}" type="presOf" srcId="{71D5AC86-C626-4685-9E60-87E0443AC7D6}" destId="{CE414B2A-8CBF-44A8-92AD-288503642286}" srcOrd="0" destOrd="0" presId="urn:microsoft.com/office/officeart/2005/8/layout/hProcess7#1"/>
    <dgm:cxn modelId="{E6BD70D3-62D6-4A1A-8B4A-3AB84BFC0F5D}" srcId="{BC0DD113-27C3-4203-9114-2DC7206D812F}" destId="{EF4D6380-F950-4FFB-A9F7-365EFAB52E6C}" srcOrd="2" destOrd="0" parTransId="{C8066F4E-A33D-442F-9246-872829C16981}" sibTransId="{DBDCB8BB-45FE-4F2D-BA70-CE2523D08BAA}"/>
    <dgm:cxn modelId="{D2B80AFC-B47B-4AF0-80AB-44B98B094D04}" srcId="{BC0DD113-27C3-4203-9114-2DC7206D812F}" destId="{4719F36C-7E4B-4AA4-B131-D58A9235DD4A}" srcOrd="4" destOrd="0" parTransId="{BAC5D03B-5684-4588-BD2F-23D9CF16BBA2}" sibTransId="{16F84C41-EDC6-4B0B-9E37-3CFC58C9085F}"/>
    <dgm:cxn modelId="{2AC24C0D-2928-4A5A-B78F-671B0E2EB69F}" srcId="{BC0DD113-27C3-4203-9114-2DC7206D812F}" destId="{6645A34D-24C9-4FB2-8FC3-964FDB5B98D0}" srcOrd="3" destOrd="0" parTransId="{E19B076C-4039-4FAB-AAEA-03BCC5E2343E}" sibTransId="{B2B97F5E-D212-4A29-83E1-56FDF2D86CB9}"/>
    <dgm:cxn modelId="{4963FDC3-D7CB-4EAC-B574-5AFDA6B60823}" type="presOf" srcId="{555823FB-E02D-409D-AF21-AEDD37C59380}" destId="{98031900-8A57-42D3-9AE6-52C8FF0E4CDB}" srcOrd="0" destOrd="0" presId="urn:microsoft.com/office/officeart/2005/8/layout/hProcess7#1"/>
    <dgm:cxn modelId="{E8CD6014-3226-4018-B25A-4215DDD0A2FE}" type="presOf" srcId="{60A970D5-2AC3-4C2C-AB62-8F97A965DEC9}" destId="{70B81FD9-241F-423A-AAB8-BDEEEC7BB7D5}" srcOrd="0" destOrd="0" presId="urn:microsoft.com/office/officeart/2005/8/layout/hProcess7#1"/>
    <dgm:cxn modelId="{52F0D4DD-2005-4C20-BA8A-BB653C1B0BD9}" type="presOf" srcId="{BC0DD113-27C3-4203-9114-2DC7206D812F}" destId="{3877911A-87D1-4DDE-A795-53B6F29434FB}" srcOrd="1" destOrd="0" presId="urn:microsoft.com/office/officeart/2005/8/layout/hProcess7#1"/>
    <dgm:cxn modelId="{E5D84D19-A2B8-4CE9-8FC5-8843CA052CC4}" type="presOf" srcId="{4D3A64FC-CB31-4222-8C22-032CC43318BA}" destId="{8752BE3A-0B19-4FB9-ABC4-C49A1081454A}" srcOrd="0" destOrd="0" presId="urn:microsoft.com/office/officeart/2005/8/layout/hProcess7#1"/>
    <dgm:cxn modelId="{D7852AF8-0FCD-41B8-9217-9FB9D2B23072}" srcId="{555823FB-E02D-409D-AF21-AEDD37C59380}" destId="{4D3A64FC-CB31-4222-8C22-032CC43318BA}" srcOrd="0" destOrd="0" parTransId="{59117C6C-8F7B-4C18-A6D4-E1518BD93FA8}" sibTransId="{EBEC3941-769C-4830-9F1F-D83DC076721F}"/>
    <dgm:cxn modelId="{E67510BE-743D-465C-BAEC-E73A016FAC52}" type="presOf" srcId="{EF4D6380-F950-4FFB-A9F7-365EFAB52E6C}" destId="{70B81FD9-241F-423A-AAB8-BDEEEC7BB7D5}" srcOrd="0" destOrd="2" presId="urn:microsoft.com/office/officeart/2005/8/layout/hProcess7#1"/>
    <dgm:cxn modelId="{B70B23F2-BE9D-4BD0-96AB-680328B9554B}" type="presOf" srcId="{555823FB-E02D-409D-AF21-AEDD37C59380}" destId="{EE4482B5-D280-41C4-852E-805849CCF9D2}" srcOrd="1" destOrd="0" presId="urn:microsoft.com/office/officeart/2005/8/layout/hProcess7#1"/>
    <dgm:cxn modelId="{2808B8C5-0229-4201-BF12-7FB3DDD9A930}" srcId="{71D5AC86-C626-4685-9E60-87E0443AC7D6}" destId="{555823FB-E02D-409D-AF21-AEDD37C59380}" srcOrd="1" destOrd="0" parTransId="{81D7657B-12BB-4702-B5D0-92505B46E9AC}" sibTransId="{A58294D9-DF46-49DB-BD66-23153CC84FA1}"/>
    <dgm:cxn modelId="{D548E7EB-1FA9-4497-9D00-2327D9080651}" srcId="{71D5AC86-C626-4685-9E60-87E0443AC7D6}" destId="{BC0DD113-27C3-4203-9114-2DC7206D812F}" srcOrd="0" destOrd="0" parTransId="{6FA61333-0490-4583-8021-1AAB3FA5760D}" sibTransId="{E798CE89-EDCD-4727-B492-C8925E938AED}"/>
    <dgm:cxn modelId="{FCCF3385-3E9B-450B-BDF2-A130716918CA}" type="presOf" srcId="{6645A34D-24C9-4FB2-8FC3-964FDB5B98D0}" destId="{70B81FD9-241F-423A-AAB8-BDEEEC7BB7D5}" srcOrd="0" destOrd="3" presId="urn:microsoft.com/office/officeart/2005/8/layout/hProcess7#1"/>
    <dgm:cxn modelId="{EA9C224C-DE00-45FC-AA41-CDB3DEECCDA6}" type="presOf" srcId="{4719F36C-7E4B-4AA4-B131-D58A9235DD4A}" destId="{70B81FD9-241F-423A-AAB8-BDEEEC7BB7D5}" srcOrd="0" destOrd="4" presId="urn:microsoft.com/office/officeart/2005/8/layout/hProcess7#1"/>
    <dgm:cxn modelId="{804F1715-C121-4746-96A3-4ADBB8CB57E1}" type="presParOf" srcId="{CE414B2A-8CBF-44A8-92AD-288503642286}" destId="{74C1B50F-1F9B-4AE4-86C2-8A3C6C72DF68}" srcOrd="0" destOrd="0" presId="urn:microsoft.com/office/officeart/2005/8/layout/hProcess7#1"/>
    <dgm:cxn modelId="{ABE62EDA-8D26-4904-BA24-013465218BA3}" type="presParOf" srcId="{74C1B50F-1F9B-4AE4-86C2-8A3C6C72DF68}" destId="{E74A398C-692A-4A32-9636-7732B901979B}" srcOrd="0" destOrd="0" presId="urn:microsoft.com/office/officeart/2005/8/layout/hProcess7#1"/>
    <dgm:cxn modelId="{3DB1DDB8-7746-4BF0-AA15-4CF6D7261D52}" type="presParOf" srcId="{74C1B50F-1F9B-4AE4-86C2-8A3C6C72DF68}" destId="{3877911A-87D1-4DDE-A795-53B6F29434FB}" srcOrd="1" destOrd="0" presId="urn:microsoft.com/office/officeart/2005/8/layout/hProcess7#1"/>
    <dgm:cxn modelId="{15C50868-5CD4-4B41-B61C-ADD242966E70}" type="presParOf" srcId="{74C1B50F-1F9B-4AE4-86C2-8A3C6C72DF68}" destId="{70B81FD9-241F-423A-AAB8-BDEEEC7BB7D5}" srcOrd="2" destOrd="0" presId="urn:microsoft.com/office/officeart/2005/8/layout/hProcess7#1"/>
    <dgm:cxn modelId="{391EFF31-52DD-49B0-823F-A7307E06FBE8}" type="presParOf" srcId="{CE414B2A-8CBF-44A8-92AD-288503642286}" destId="{F8159C9D-0D85-4EA6-8B34-715B32858CC5}" srcOrd="1" destOrd="0" presId="urn:microsoft.com/office/officeart/2005/8/layout/hProcess7#1"/>
    <dgm:cxn modelId="{474476E8-2C97-48C8-8EF7-48B756C1973F}" type="presParOf" srcId="{CE414B2A-8CBF-44A8-92AD-288503642286}" destId="{9758D277-B0FB-4F25-8860-8E269B1AC662}" srcOrd="2" destOrd="0" presId="urn:microsoft.com/office/officeart/2005/8/layout/hProcess7#1"/>
    <dgm:cxn modelId="{F5614E52-7759-4EAF-A823-05E9822FE110}" type="presParOf" srcId="{9758D277-B0FB-4F25-8860-8E269B1AC662}" destId="{36D7BDA4-4870-4A2A-AE43-B9ADE10C5443}" srcOrd="0" destOrd="0" presId="urn:microsoft.com/office/officeart/2005/8/layout/hProcess7#1"/>
    <dgm:cxn modelId="{94230BF7-961B-465D-A1BD-DA456F701C8D}" type="presParOf" srcId="{9758D277-B0FB-4F25-8860-8E269B1AC662}" destId="{7F2D588C-59EC-4202-A17D-2DCB586C1353}" srcOrd="1" destOrd="0" presId="urn:microsoft.com/office/officeart/2005/8/layout/hProcess7#1"/>
    <dgm:cxn modelId="{D83C4F39-8C0C-4FC0-BB8B-1462AB0F3A5C}" type="presParOf" srcId="{9758D277-B0FB-4F25-8860-8E269B1AC662}" destId="{32F18A89-E975-48DF-AD3C-B9BDA68499CE}" srcOrd="2" destOrd="0" presId="urn:microsoft.com/office/officeart/2005/8/layout/hProcess7#1"/>
    <dgm:cxn modelId="{5CDD9AE4-9406-4AA7-8B33-121FA557E32A}" type="presParOf" srcId="{CE414B2A-8CBF-44A8-92AD-288503642286}" destId="{75A1FFFF-2753-4E64-81EB-F05D97A35CAD}" srcOrd="3" destOrd="0" presId="urn:microsoft.com/office/officeart/2005/8/layout/hProcess7#1"/>
    <dgm:cxn modelId="{AA189A31-71C4-4F8C-A395-8ACE1ACD9BE3}" type="presParOf" srcId="{CE414B2A-8CBF-44A8-92AD-288503642286}" destId="{3AF2EC4D-A120-4229-97D6-A29F3B647C06}" srcOrd="4" destOrd="0" presId="urn:microsoft.com/office/officeart/2005/8/layout/hProcess7#1"/>
    <dgm:cxn modelId="{0912D8FE-E95C-48B0-8571-A43D559F955A}" type="presParOf" srcId="{3AF2EC4D-A120-4229-97D6-A29F3B647C06}" destId="{98031900-8A57-42D3-9AE6-52C8FF0E4CDB}" srcOrd="0" destOrd="0" presId="urn:microsoft.com/office/officeart/2005/8/layout/hProcess7#1"/>
    <dgm:cxn modelId="{FA69A38A-911E-472E-9724-E8DCFCDA722A}" type="presParOf" srcId="{3AF2EC4D-A120-4229-97D6-A29F3B647C06}" destId="{EE4482B5-D280-41C4-852E-805849CCF9D2}" srcOrd="1" destOrd="0" presId="urn:microsoft.com/office/officeart/2005/8/layout/hProcess7#1"/>
    <dgm:cxn modelId="{98B0C33E-FAAC-48F6-97EF-BD79113F5EB6}" type="presParOf" srcId="{3AF2EC4D-A120-4229-97D6-A29F3B647C06}" destId="{8752BE3A-0B19-4FB9-ABC4-C49A1081454A}" srcOrd="2" destOrd="0" presId="urn:microsoft.com/office/officeart/2005/8/layout/hProcess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FF62F-46FC-4DAC-A732-C129E4918202}" type="doc">
      <dgm:prSet loTypeId="urn:microsoft.com/office/officeart/2005/8/layout/pyramid2" loCatId="list" qsTypeId="urn:microsoft.com/office/officeart/2005/8/quickstyle/3d1" qsCatId="3D" csTypeId="urn:microsoft.com/office/officeart/2005/8/colors/accent1_2" csCatId="accent1" phldr="1"/>
      <dgm:spPr/>
      <dgm:t>
        <a:bodyPr/>
        <a:lstStyle/>
        <a:p>
          <a:endParaRPr lang="fr-FR"/>
        </a:p>
      </dgm:t>
    </dgm:pt>
    <dgm:pt modelId="{DCC6254E-E750-47EF-9296-14F38F0A8203}">
      <dgm:prSet phldrT="[Texte]" custT="1"/>
      <dgm:spPr>
        <a:solidFill>
          <a:schemeClr val="accent2">
            <a:lumMod val="40000"/>
            <a:lumOff val="60000"/>
            <a:alpha val="90000"/>
          </a:schemeClr>
        </a:solidFill>
      </dgm:spPr>
      <dgm:t>
        <a:bodyPr/>
        <a:lstStyle/>
        <a:p>
          <a:pPr algn="ctr"/>
          <a:r>
            <a:rPr lang="fr-FR" sz="2400" dirty="0">
              <a:solidFill>
                <a:srgbClr val="FF0000"/>
              </a:solidFill>
            </a:rPr>
            <a:t>PREVENTION </a:t>
          </a:r>
        </a:p>
      </dgm:t>
    </dgm:pt>
    <dgm:pt modelId="{17E99EF2-9415-459C-96E5-666CE1D70119}" type="parTrans" cxnId="{66C05E9F-A640-44FB-8619-63D4F02C868C}">
      <dgm:prSet/>
      <dgm:spPr/>
      <dgm:t>
        <a:bodyPr/>
        <a:lstStyle/>
        <a:p>
          <a:endParaRPr lang="fr-FR"/>
        </a:p>
      </dgm:t>
    </dgm:pt>
    <dgm:pt modelId="{6E2B69EF-C8DE-4670-AA43-72A146281AA7}" type="sibTrans" cxnId="{66C05E9F-A640-44FB-8619-63D4F02C868C}">
      <dgm:prSet/>
      <dgm:spPr/>
      <dgm:t>
        <a:bodyPr/>
        <a:lstStyle/>
        <a:p>
          <a:endParaRPr lang="fr-FR"/>
        </a:p>
      </dgm:t>
    </dgm:pt>
    <dgm:pt modelId="{62A7C71E-71A1-4832-9892-50848C773609}">
      <dgm:prSet phldrT="[Texte]" custT="1"/>
      <dgm:spPr>
        <a:solidFill>
          <a:schemeClr val="accent2">
            <a:lumMod val="40000"/>
            <a:lumOff val="60000"/>
            <a:alpha val="90000"/>
          </a:schemeClr>
        </a:solidFill>
      </dgm:spPr>
      <dgm:t>
        <a:bodyPr/>
        <a:lstStyle/>
        <a:p>
          <a:pPr algn="ctr"/>
          <a:r>
            <a:rPr lang="fr-FR" sz="2000" b="1" dirty="0"/>
            <a:t>lutter contre le décentrage, DDIM</a:t>
          </a:r>
        </a:p>
      </dgm:t>
    </dgm:pt>
    <dgm:pt modelId="{BB51556B-03A8-4E4F-8104-ED781DAF00E9}" type="parTrans" cxnId="{D84C406E-DCA8-4104-8BF9-05EF64B4B1E0}">
      <dgm:prSet/>
      <dgm:spPr/>
      <dgm:t>
        <a:bodyPr/>
        <a:lstStyle/>
        <a:p>
          <a:endParaRPr lang="fr-FR"/>
        </a:p>
      </dgm:t>
    </dgm:pt>
    <dgm:pt modelId="{D5342A9F-EA7F-4BED-B524-CEBEB1790C8D}" type="sibTrans" cxnId="{D84C406E-DCA8-4104-8BF9-05EF64B4B1E0}">
      <dgm:prSet/>
      <dgm:spPr/>
      <dgm:t>
        <a:bodyPr/>
        <a:lstStyle/>
        <a:p>
          <a:endParaRPr lang="fr-FR"/>
        </a:p>
      </dgm:t>
    </dgm:pt>
    <dgm:pt modelId="{CD67993E-1779-43F2-ADC9-D3C0FC4CB3BE}">
      <dgm:prSet phldrT="[Texte]" custT="1"/>
      <dgm:spPr>
        <a:solidFill>
          <a:schemeClr val="accent2">
            <a:lumMod val="40000"/>
            <a:lumOff val="60000"/>
            <a:alpha val="90000"/>
          </a:schemeClr>
        </a:solidFill>
      </dgm:spPr>
      <dgm:t>
        <a:bodyPr/>
        <a:lstStyle/>
        <a:p>
          <a:pPr algn="ctr"/>
          <a:r>
            <a:rPr lang="fr-FR" sz="2000" b="1" dirty="0"/>
            <a:t>Protocole de Renforcement du rachis</a:t>
          </a:r>
        </a:p>
      </dgm:t>
    </dgm:pt>
    <dgm:pt modelId="{0D252688-4378-4633-9548-D94511EFB813}" type="parTrans" cxnId="{E2F8933A-75A4-4A91-96FE-6964EE05251B}">
      <dgm:prSet/>
      <dgm:spPr/>
      <dgm:t>
        <a:bodyPr/>
        <a:lstStyle/>
        <a:p>
          <a:endParaRPr lang="fr-FR"/>
        </a:p>
      </dgm:t>
    </dgm:pt>
    <dgm:pt modelId="{352B2B9C-A135-444C-BDD4-D324543B0E62}" type="sibTrans" cxnId="{E2F8933A-75A4-4A91-96FE-6964EE05251B}">
      <dgm:prSet/>
      <dgm:spPr/>
      <dgm:t>
        <a:bodyPr/>
        <a:lstStyle/>
        <a:p>
          <a:endParaRPr lang="fr-FR"/>
        </a:p>
      </dgm:t>
    </dgm:pt>
    <dgm:pt modelId="{60546E6B-A05E-4315-BEDB-7D41F35F5C4A}">
      <dgm:prSet phldrT="[Texte]" custT="1"/>
      <dgm:spPr>
        <a:solidFill>
          <a:schemeClr val="accent1">
            <a:lumMod val="20000"/>
            <a:lumOff val="80000"/>
            <a:alpha val="90000"/>
          </a:schemeClr>
        </a:solidFill>
      </dgm:spPr>
      <dgm:t>
        <a:bodyPr/>
        <a:lstStyle/>
        <a:p>
          <a:pPr algn="ctr"/>
          <a:r>
            <a:rPr lang="fr-FR" sz="2400" dirty="0">
              <a:solidFill>
                <a:srgbClr val="FF0000"/>
              </a:solidFill>
            </a:rPr>
            <a:t>SOIN </a:t>
          </a:r>
        </a:p>
      </dgm:t>
    </dgm:pt>
    <dgm:pt modelId="{40F7F15C-0E79-40EF-95E6-83A0C15A08CE}" type="parTrans" cxnId="{90A3F08E-6491-4AD6-9A92-4ACCD75B8379}">
      <dgm:prSet/>
      <dgm:spPr/>
      <dgm:t>
        <a:bodyPr/>
        <a:lstStyle/>
        <a:p>
          <a:endParaRPr lang="fr-FR"/>
        </a:p>
      </dgm:t>
    </dgm:pt>
    <dgm:pt modelId="{3569B892-8924-43D5-A604-14E8BD5347B1}" type="sibTrans" cxnId="{90A3F08E-6491-4AD6-9A92-4ACCD75B8379}">
      <dgm:prSet/>
      <dgm:spPr/>
      <dgm:t>
        <a:bodyPr/>
        <a:lstStyle/>
        <a:p>
          <a:endParaRPr lang="fr-FR"/>
        </a:p>
      </dgm:t>
    </dgm:pt>
    <dgm:pt modelId="{41EC2C67-90D6-489A-B5DA-001600C05A6F}">
      <dgm:prSet phldrT="[Texte]" custT="1"/>
      <dgm:spPr>
        <a:solidFill>
          <a:schemeClr val="accent1">
            <a:lumMod val="20000"/>
            <a:lumOff val="80000"/>
            <a:alpha val="90000"/>
          </a:schemeClr>
        </a:solidFill>
      </dgm:spPr>
      <dgm:t>
        <a:bodyPr/>
        <a:lstStyle/>
        <a:p>
          <a:pPr algn="ctr"/>
          <a:r>
            <a:rPr lang="fr-FR" sz="2400" dirty="0"/>
            <a:t>Périphériques</a:t>
          </a:r>
        </a:p>
      </dgm:t>
    </dgm:pt>
    <dgm:pt modelId="{443024A9-3CFD-4549-8DC1-6337D9729B4A}" type="parTrans" cxnId="{6F6B2EB3-7B1A-456A-A739-110B4F8A1A86}">
      <dgm:prSet/>
      <dgm:spPr/>
      <dgm:t>
        <a:bodyPr/>
        <a:lstStyle/>
        <a:p>
          <a:endParaRPr lang="fr-FR"/>
        </a:p>
      </dgm:t>
    </dgm:pt>
    <dgm:pt modelId="{60681D5A-2A01-45FB-867B-0E94994A4230}" type="sibTrans" cxnId="{6F6B2EB3-7B1A-456A-A739-110B4F8A1A86}">
      <dgm:prSet/>
      <dgm:spPr/>
      <dgm:t>
        <a:bodyPr/>
        <a:lstStyle/>
        <a:p>
          <a:endParaRPr lang="fr-FR"/>
        </a:p>
      </dgm:t>
    </dgm:pt>
    <dgm:pt modelId="{F9E2CA59-0637-442E-B160-DA5C22114000}">
      <dgm:prSet phldrT="[Texte]" custT="1"/>
      <dgm:spPr>
        <a:solidFill>
          <a:schemeClr val="accent1">
            <a:lumMod val="20000"/>
            <a:lumOff val="80000"/>
            <a:alpha val="90000"/>
          </a:schemeClr>
        </a:solidFill>
      </dgm:spPr>
      <dgm:t>
        <a:bodyPr/>
        <a:lstStyle/>
        <a:p>
          <a:pPr algn="ctr"/>
          <a:r>
            <a:rPr lang="fr-FR" sz="2400" dirty="0"/>
            <a:t>RECHERCHE DE DDIM </a:t>
          </a:r>
        </a:p>
      </dgm:t>
    </dgm:pt>
    <dgm:pt modelId="{B0ABA02D-5901-4318-8363-0020DA66E656}" type="parTrans" cxnId="{51077914-882C-4F74-86F2-022DBD4E9DE9}">
      <dgm:prSet/>
      <dgm:spPr/>
      <dgm:t>
        <a:bodyPr/>
        <a:lstStyle/>
        <a:p>
          <a:endParaRPr lang="fr-FR"/>
        </a:p>
      </dgm:t>
    </dgm:pt>
    <dgm:pt modelId="{88E2730C-A4AB-482C-BE43-213412A07187}" type="sibTrans" cxnId="{51077914-882C-4F74-86F2-022DBD4E9DE9}">
      <dgm:prSet/>
      <dgm:spPr/>
      <dgm:t>
        <a:bodyPr/>
        <a:lstStyle/>
        <a:p>
          <a:endParaRPr lang="fr-FR"/>
        </a:p>
      </dgm:t>
    </dgm:pt>
    <dgm:pt modelId="{1A61E8EE-7BA8-4E80-B771-D9D911BE51CE}">
      <dgm:prSet phldrT="[Texte]" custT="1"/>
      <dgm:spPr>
        <a:solidFill>
          <a:srgbClr val="FFFF00">
            <a:alpha val="90000"/>
          </a:srgbClr>
        </a:solidFill>
      </dgm:spPr>
      <dgm:t>
        <a:bodyPr/>
        <a:lstStyle/>
        <a:p>
          <a:pPr algn="ctr"/>
          <a:r>
            <a:rPr lang="fr-FR" sz="2000" dirty="0">
              <a:solidFill>
                <a:srgbClr val="FF0000"/>
              </a:solidFill>
            </a:rPr>
            <a:t>PERFORMANCE</a:t>
          </a:r>
        </a:p>
      </dgm:t>
    </dgm:pt>
    <dgm:pt modelId="{028AECF9-EB53-4D1E-B5DB-0C2D147BFE5B}" type="parTrans" cxnId="{6979F2CF-A926-48C8-8443-C37540F0FE9B}">
      <dgm:prSet/>
      <dgm:spPr/>
      <dgm:t>
        <a:bodyPr/>
        <a:lstStyle/>
        <a:p>
          <a:endParaRPr lang="fr-FR"/>
        </a:p>
      </dgm:t>
    </dgm:pt>
    <dgm:pt modelId="{7EA8515F-A7B2-4CDA-BFBE-F73A0A5B0299}" type="sibTrans" cxnId="{6979F2CF-A926-48C8-8443-C37540F0FE9B}">
      <dgm:prSet/>
      <dgm:spPr/>
      <dgm:t>
        <a:bodyPr/>
        <a:lstStyle/>
        <a:p>
          <a:endParaRPr lang="fr-FR"/>
        </a:p>
      </dgm:t>
    </dgm:pt>
    <dgm:pt modelId="{BB985C2D-0779-4858-9999-D408A6D8BEBF}">
      <dgm:prSet phldrT="[Texte]" custT="1"/>
      <dgm:spPr>
        <a:solidFill>
          <a:srgbClr val="FFFF00">
            <a:alpha val="90000"/>
          </a:srgbClr>
        </a:solidFill>
      </dgm:spPr>
      <dgm:t>
        <a:bodyPr/>
        <a:lstStyle/>
        <a:p>
          <a:pPr algn="ctr"/>
          <a:r>
            <a:rPr lang="fr-FR" sz="2000" b="1" dirty="0">
              <a:solidFill>
                <a:schemeClr val="tx1"/>
              </a:solidFill>
            </a:rPr>
            <a:t>DEPISTAGE  : Troubles </a:t>
          </a:r>
          <a:r>
            <a:rPr lang="fr-FR" sz="2000" b="1" dirty="0" err="1">
              <a:solidFill>
                <a:schemeClr val="tx1"/>
              </a:solidFill>
            </a:rPr>
            <a:t>Phoriques</a:t>
          </a:r>
          <a:endParaRPr lang="fr-FR" sz="2000" b="1" dirty="0">
            <a:solidFill>
              <a:schemeClr val="tx1"/>
            </a:solidFill>
          </a:endParaRPr>
        </a:p>
      </dgm:t>
    </dgm:pt>
    <dgm:pt modelId="{993065FA-770D-4382-9FB8-3BD336AB2952}" type="parTrans" cxnId="{47073C90-55EF-4EA8-9E31-42DAF49E03E0}">
      <dgm:prSet/>
      <dgm:spPr/>
      <dgm:t>
        <a:bodyPr/>
        <a:lstStyle/>
        <a:p>
          <a:endParaRPr lang="fr-FR"/>
        </a:p>
      </dgm:t>
    </dgm:pt>
    <dgm:pt modelId="{C05A2FE3-F3A0-4349-A8A9-DFAF88E7C012}" type="sibTrans" cxnId="{47073C90-55EF-4EA8-9E31-42DAF49E03E0}">
      <dgm:prSet/>
      <dgm:spPr/>
      <dgm:t>
        <a:bodyPr/>
        <a:lstStyle/>
        <a:p>
          <a:endParaRPr lang="fr-FR"/>
        </a:p>
      </dgm:t>
    </dgm:pt>
    <dgm:pt modelId="{A9BDB03E-8AB3-4697-A895-C9D9006C7D40}" type="pres">
      <dgm:prSet presAssocID="{1A7FF62F-46FC-4DAC-A732-C129E4918202}" presName="compositeShape" presStyleCnt="0">
        <dgm:presLayoutVars>
          <dgm:dir/>
          <dgm:resizeHandles/>
        </dgm:presLayoutVars>
      </dgm:prSet>
      <dgm:spPr/>
      <dgm:t>
        <a:bodyPr/>
        <a:lstStyle/>
        <a:p>
          <a:endParaRPr lang="fr-FR"/>
        </a:p>
      </dgm:t>
    </dgm:pt>
    <dgm:pt modelId="{2BA983D9-98CA-4ABB-99D1-4FCAB10BAEB8}" type="pres">
      <dgm:prSet presAssocID="{1A7FF62F-46FC-4DAC-A732-C129E4918202}" presName="pyramid" presStyleLbl="node1" presStyleIdx="0" presStyleCnt="1" custScaleY="97197" custLinFactNeighborX="-23475" custLinFactNeighborY="-307"/>
      <dgm:spPr>
        <a:blipFill rotWithShape="0">
          <a:blip xmlns:r="http://schemas.openxmlformats.org/officeDocument/2006/relationships" r:embed="rId1"/>
          <a:srcRect/>
          <a:stretch>
            <a:fillRect l="-15000" r="-15000"/>
          </a:stretch>
        </a:blipFill>
        <a:ln w="57150">
          <a:solidFill>
            <a:srgbClr val="FF0000"/>
          </a:solidFill>
        </a:ln>
      </dgm:spPr>
    </dgm:pt>
    <dgm:pt modelId="{AD9C910F-33F9-47DD-A892-FB370600ECC1}" type="pres">
      <dgm:prSet presAssocID="{1A7FF62F-46FC-4DAC-A732-C129E4918202}" presName="theList" presStyleCnt="0"/>
      <dgm:spPr/>
    </dgm:pt>
    <dgm:pt modelId="{80ECAA5A-385E-4F88-8210-EFE66A41BFB1}" type="pres">
      <dgm:prSet presAssocID="{DCC6254E-E750-47EF-9296-14F38F0A8203}" presName="aNode" presStyleLbl="fgAcc1" presStyleIdx="0" presStyleCnt="3" custScaleX="118703" custScaleY="2000000" custLinFactY="1299622" custLinFactNeighborX="44717" custLinFactNeighborY="1300000">
        <dgm:presLayoutVars>
          <dgm:bulletEnabled val="1"/>
        </dgm:presLayoutVars>
      </dgm:prSet>
      <dgm:spPr/>
      <dgm:t>
        <a:bodyPr/>
        <a:lstStyle/>
        <a:p>
          <a:endParaRPr lang="fr-FR"/>
        </a:p>
      </dgm:t>
    </dgm:pt>
    <dgm:pt modelId="{5A52A558-D53C-4C93-ADD7-095B5A50DDCE}" type="pres">
      <dgm:prSet presAssocID="{DCC6254E-E750-47EF-9296-14F38F0A8203}" presName="aSpace" presStyleCnt="0"/>
      <dgm:spPr/>
    </dgm:pt>
    <dgm:pt modelId="{B0698413-8E8C-4D3C-8591-A28A6A2140BE}" type="pres">
      <dgm:prSet presAssocID="{60546E6B-A05E-4315-BEDB-7D41F35F5C4A}" presName="aNode" presStyleLbl="fgAcc1" presStyleIdx="1" presStyleCnt="3" custScaleX="118632" custScaleY="1844338" custLinFactY="1517326" custLinFactNeighborX="45772" custLinFactNeighborY="1600000">
        <dgm:presLayoutVars>
          <dgm:bulletEnabled val="1"/>
        </dgm:presLayoutVars>
      </dgm:prSet>
      <dgm:spPr/>
      <dgm:t>
        <a:bodyPr/>
        <a:lstStyle/>
        <a:p>
          <a:endParaRPr lang="fr-FR"/>
        </a:p>
      </dgm:t>
    </dgm:pt>
    <dgm:pt modelId="{E3941CB3-131E-4D50-B451-5B81A9EC84EC}" type="pres">
      <dgm:prSet presAssocID="{60546E6B-A05E-4315-BEDB-7D41F35F5C4A}" presName="aSpace" presStyleCnt="0"/>
      <dgm:spPr/>
    </dgm:pt>
    <dgm:pt modelId="{63A20D99-D03F-4BFF-AAC7-114C3B0F68DA}" type="pres">
      <dgm:prSet presAssocID="{1A61E8EE-7BA8-4E80-B771-D9D911BE51CE}" presName="aNode" presStyleLbl="fgAcc1" presStyleIdx="2" presStyleCnt="3" custScaleX="112516" custScaleY="1483623" custLinFactY="-3608205" custLinFactNeighborX="44068" custLinFactNeighborY="-3700000">
        <dgm:presLayoutVars>
          <dgm:bulletEnabled val="1"/>
        </dgm:presLayoutVars>
      </dgm:prSet>
      <dgm:spPr/>
      <dgm:t>
        <a:bodyPr/>
        <a:lstStyle/>
        <a:p>
          <a:endParaRPr lang="fr-FR"/>
        </a:p>
      </dgm:t>
    </dgm:pt>
    <dgm:pt modelId="{04AEAE35-050E-42F0-AE88-C18DF9C63473}" type="pres">
      <dgm:prSet presAssocID="{1A61E8EE-7BA8-4E80-B771-D9D911BE51CE}" presName="aSpace" presStyleCnt="0"/>
      <dgm:spPr/>
    </dgm:pt>
  </dgm:ptLst>
  <dgm:cxnLst>
    <dgm:cxn modelId="{E2F8933A-75A4-4A91-96FE-6964EE05251B}" srcId="{DCC6254E-E750-47EF-9296-14F38F0A8203}" destId="{CD67993E-1779-43F2-ADC9-D3C0FC4CB3BE}" srcOrd="1" destOrd="0" parTransId="{0D252688-4378-4633-9548-D94511EFB813}" sibTransId="{352B2B9C-A135-444C-BDD4-D324543B0E62}"/>
    <dgm:cxn modelId="{66C05E9F-A640-44FB-8619-63D4F02C868C}" srcId="{1A7FF62F-46FC-4DAC-A732-C129E4918202}" destId="{DCC6254E-E750-47EF-9296-14F38F0A8203}" srcOrd="0" destOrd="0" parTransId="{17E99EF2-9415-459C-96E5-666CE1D70119}" sibTransId="{6E2B69EF-C8DE-4670-AA43-72A146281AA7}"/>
    <dgm:cxn modelId="{4B7158EE-9CB5-47D3-BADE-367AF9EF4482}" type="presOf" srcId="{41EC2C67-90D6-489A-B5DA-001600C05A6F}" destId="{B0698413-8E8C-4D3C-8591-A28A6A2140BE}" srcOrd="0" destOrd="1" presId="urn:microsoft.com/office/officeart/2005/8/layout/pyramid2"/>
    <dgm:cxn modelId="{5C50FFC5-A062-4D25-A131-4C40F58998D7}" type="presOf" srcId="{DCC6254E-E750-47EF-9296-14F38F0A8203}" destId="{80ECAA5A-385E-4F88-8210-EFE66A41BFB1}" srcOrd="0" destOrd="0" presId="urn:microsoft.com/office/officeart/2005/8/layout/pyramid2"/>
    <dgm:cxn modelId="{47073C90-55EF-4EA8-9E31-42DAF49E03E0}" srcId="{1A61E8EE-7BA8-4E80-B771-D9D911BE51CE}" destId="{BB985C2D-0779-4858-9999-D408A6D8BEBF}" srcOrd="0" destOrd="0" parTransId="{993065FA-770D-4382-9FB8-3BD336AB2952}" sibTransId="{C05A2FE3-F3A0-4349-A8A9-DFAF88E7C012}"/>
    <dgm:cxn modelId="{6979F2CF-A926-48C8-8443-C37540F0FE9B}" srcId="{1A7FF62F-46FC-4DAC-A732-C129E4918202}" destId="{1A61E8EE-7BA8-4E80-B771-D9D911BE51CE}" srcOrd="2" destOrd="0" parTransId="{028AECF9-EB53-4D1E-B5DB-0C2D147BFE5B}" sibTransId="{7EA8515F-A7B2-4CDA-BFBE-F73A0A5B0299}"/>
    <dgm:cxn modelId="{90A3F08E-6491-4AD6-9A92-4ACCD75B8379}" srcId="{1A7FF62F-46FC-4DAC-A732-C129E4918202}" destId="{60546E6B-A05E-4315-BEDB-7D41F35F5C4A}" srcOrd="1" destOrd="0" parTransId="{40F7F15C-0E79-40EF-95E6-83A0C15A08CE}" sibTransId="{3569B892-8924-43D5-A604-14E8BD5347B1}"/>
    <dgm:cxn modelId="{ABB125F1-DC19-443C-B77B-ABEC6DD7CD6E}" type="presOf" srcId="{1A61E8EE-7BA8-4E80-B771-D9D911BE51CE}" destId="{63A20D99-D03F-4BFF-AAC7-114C3B0F68DA}" srcOrd="0" destOrd="0" presId="urn:microsoft.com/office/officeart/2005/8/layout/pyramid2"/>
    <dgm:cxn modelId="{91D09FB7-36FD-4D72-B90D-B47806C70B68}" type="presOf" srcId="{62A7C71E-71A1-4832-9892-50848C773609}" destId="{80ECAA5A-385E-4F88-8210-EFE66A41BFB1}" srcOrd="0" destOrd="1" presId="urn:microsoft.com/office/officeart/2005/8/layout/pyramid2"/>
    <dgm:cxn modelId="{D2870438-E525-4B0E-A2BA-3D9FB7D828CA}" type="presOf" srcId="{CD67993E-1779-43F2-ADC9-D3C0FC4CB3BE}" destId="{80ECAA5A-385E-4F88-8210-EFE66A41BFB1}" srcOrd="0" destOrd="2" presId="urn:microsoft.com/office/officeart/2005/8/layout/pyramid2"/>
    <dgm:cxn modelId="{3A8AB976-0AD1-4EF5-969F-67C0CA45D4F9}" type="presOf" srcId="{BB985C2D-0779-4858-9999-D408A6D8BEBF}" destId="{63A20D99-D03F-4BFF-AAC7-114C3B0F68DA}" srcOrd="0" destOrd="1" presId="urn:microsoft.com/office/officeart/2005/8/layout/pyramid2"/>
    <dgm:cxn modelId="{6BDA726A-729B-4293-A6CD-356C97D68467}" type="presOf" srcId="{60546E6B-A05E-4315-BEDB-7D41F35F5C4A}" destId="{B0698413-8E8C-4D3C-8591-A28A6A2140BE}" srcOrd="0" destOrd="0" presId="urn:microsoft.com/office/officeart/2005/8/layout/pyramid2"/>
    <dgm:cxn modelId="{D84C406E-DCA8-4104-8BF9-05EF64B4B1E0}" srcId="{DCC6254E-E750-47EF-9296-14F38F0A8203}" destId="{62A7C71E-71A1-4832-9892-50848C773609}" srcOrd="0" destOrd="0" parTransId="{BB51556B-03A8-4E4F-8104-ED781DAF00E9}" sibTransId="{D5342A9F-EA7F-4BED-B524-CEBEB1790C8D}"/>
    <dgm:cxn modelId="{51077914-882C-4F74-86F2-022DBD4E9DE9}" srcId="{60546E6B-A05E-4315-BEDB-7D41F35F5C4A}" destId="{F9E2CA59-0637-442E-B160-DA5C22114000}" srcOrd="1" destOrd="0" parTransId="{B0ABA02D-5901-4318-8363-0020DA66E656}" sibTransId="{88E2730C-A4AB-482C-BE43-213412A07187}"/>
    <dgm:cxn modelId="{4F8B3D25-D5B0-475E-99EE-4D8357C8475C}" type="presOf" srcId="{F9E2CA59-0637-442E-B160-DA5C22114000}" destId="{B0698413-8E8C-4D3C-8591-A28A6A2140BE}" srcOrd="0" destOrd="2" presId="urn:microsoft.com/office/officeart/2005/8/layout/pyramid2"/>
    <dgm:cxn modelId="{D6ACDD36-08D4-4BF4-BC77-1416ABE1ECAF}" type="presOf" srcId="{1A7FF62F-46FC-4DAC-A732-C129E4918202}" destId="{A9BDB03E-8AB3-4697-A895-C9D9006C7D40}" srcOrd="0" destOrd="0" presId="urn:microsoft.com/office/officeart/2005/8/layout/pyramid2"/>
    <dgm:cxn modelId="{6F6B2EB3-7B1A-456A-A739-110B4F8A1A86}" srcId="{60546E6B-A05E-4315-BEDB-7D41F35F5C4A}" destId="{41EC2C67-90D6-489A-B5DA-001600C05A6F}" srcOrd="0" destOrd="0" parTransId="{443024A9-3CFD-4549-8DC1-6337D9729B4A}" sibTransId="{60681D5A-2A01-45FB-867B-0E94994A4230}"/>
    <dgm:cxn modelId="{84A1168F-8A7C-4B13-8480-36FC0535CD6B}" type="presParOf" srcId="{A9BDB03E-8AB3-4697-A895-C9D9006C7D40}" destId="{2BA983D9-98CA-4ABB-99D1-4FCAB10BAEB8}" srcOrd="0" destOrd="0" presId="urn:microsoft.com/office/officeart/2005/8/layout/pyramid2"/>
    <dgm:cxn modelId="{441EAEC0-662D-4F40-89E9-9D2AA02563C4}" type="presParOf" srcId="{A9BDB03E-8AB3-4697-A895-C9D9006C7D40}" destId="{AD9C910F-33F9-47DD-A892-FB370600ECC1}" srcOrd="1" destOrd="0" presId="urn:microsoft.com/office/officeart/2005/8/layout/pyramid2"/>
    <dgm:cxn modelId="{39BF04DE-4442-4F92-A7B9-F1488C71FE97}" type="presParOf" srcId="{AD9C910F-33F9-47DD-A892-FB370600ECC1}" destId="{80ECAA5A-385E-4F88-8210-EFE66A41BFB1}" srcOrd="0" destOrd="0" presId="urn:microsoft.com/office/officeart/2005/8/layout/pyramid2"/>
    <dgm:cxn modelId="{36C1C32B-0603-4157-A985-97ED37742878}" type="presParOf" srcId="{AD9C910F-33F9-47DD-A892-FB370600ECC1}" destId="{5A52A558-D53C-4C93-ADD7-095B5A50DDCE}" srcOrd="1" destOrd="0" presId="urn:microsoft.com/office/officeart/2005/8/layout/pyramid2"/>
    <dgm:cxn modelId="{8F7CB8BA-6031-49A4-9C69-36BF647ADA91}" type="presParOf" srcId="{AD9C910F-33F9-47DD-A892-FB370600ECC1}" destId="{B0698413-8E8C-4D3C-8591-A28A6A2140BE}" srcOrd="2" destOrd="0" presId="urn:microsoft.com/office/officeart/2005/8/layout/pyramid2"/>
    <dgm:cxn modelId="{85D74B0B-0306-41ED-9D2B-E6E1F3279686}" type="presParOf" srcId="{AD9C910F-33F9-47DD-A892-FB370600ECC1}" destId="{E3941CB3-131E-4D50-B451-5B81A9EC84EC}" srcOrd="3" destOrd="0" presId="urn:microsoft.com/office/officeart/2005/8/layout/pyramid2"/>
    <dgm:cxn modelId="{19350ED9-2720-43DC-B0D1-4E5FEC5F7B15}" type="presParOf" srcId="{AD9C910F-33F9-47DD-A892-FB370600ECC1}" destId="{63A20D99-D03F-4BFF-AAC7-114C3B0F68DA}" srcOrd="4" destOrd="0" presId="urn:microsoft.com/office/officeart/2005/8/layout/pyramid2"/>
    <dgm:cxn modelId="{293A3C99-9E18-41A3-B3F4-CECAABB9E9AF}" type="presParOf" srcId="{AD9C910F-33F9-47DD-A892-FB370600ECC1}" destId="{04AEAE35-050E-42F0-AE88-C18DF9C63473}"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4A398C-692A-4A32-9636-7732B901979B}">
      <dsp:nvSpPr>
        <dsp:cNvPr id="0" name=""/>
        <dsp:cNvSpPr/>
      </dsp:nvSpPr>
      <dsp:spPr>
        <a:xfrm>
          <a:off x="68007" y="0"/>
          <a:ext cx="4169547" cy="5167503"/>
        </a:xfrm>
        <a:prstGeom prst="roundRect">
          <a:avLst>
            <a:gd name="adj" fmla="val 5000"/>
          </a:avLst>
        </a:prstGeom>
        <a:blipFill rotWithShape="0">
          <a:blip xmlns:r="http://schemas.openxmlformats.org/officeDocument/2006/relationships" r:embed="rId1"/>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r>
            <a:rPr lang="fr-FR" sz="4400" b="1" kern="1200" dirty="0">
              <a:solidFill>
                <a:schemeClr val="bg1"/>
              </a:solidFill>
            </a:rPr>
            <a:t>Collectif France</a:t>
          </a:r>
          <a:endParaRPr lang="fr-FR" sz="4400" kern="1200" dirty="0">
            <a:solidFill>
              <a:schemeClr val="bg1"/>
            </a:solidFill>
          </a:endParaRPr>
        </a:p>
      </dsp:txBody>
      <dsp:txXfrm rot="16200000">
        <a:off x="-1633714" y="1701721"/>
        <a:ext cx="4237352" cy="833909"/>
      </dsp:txXfrm>
    </dsp:sp>
    <dsp:sp modelId="{70B81FD9-241F-423A-AAB8-BDEEEC7BB7D5}">
      <dsp:nvSpPr>
        <dsp:cNvPr id="0" name=""/>
        <dsp:cNvSpPr/>
      </dsp:nvSpPr>
      <dsp:spPr>
        <a:xfrm>
          <a:off x="1261791" y="0"/>
          <a:ext cx="3106312" cy="51675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800" b="1" kern="1200" dirty="0">
              <a:solidFill>
                <a:srgbClr val="FF0000"/>
              </a:solidFill>
              <a:highlight>
                <a:srgbClr val="FFFF00"/>
              </a:highlight>
            </a:rPr>
            <a:t>Trois années consécutives </a:t>
          </a:r>
          <a:r>
            <a:rPr lang="fr-FR" sz="2800" kern="1200" dirty="0">
              <a:solidFill>
                <a:srgbClr val="FF0000"/>
              </a:solidFill>
              <a:highlight>
                <a:srgbClr val="FFFF00"/>
              </a:highlight>
            </a:rPr>
            <a:t>= </a:t>
          </a:r>
        </a:p>
        <a:p>
          <a:pPr marL="0" marR="0" lvl="0" indent="0" algn="l" defTabSz="914400" eaLnBrk="1" fontAlgn="auto" latinLnBrk="0" hangingPunct="1">
            <a:lnSpc>
              <a:spcPct val="100000"/>
            </a:lnSpc>
            <a:spcBef>
              <a:spcPct val="0"/>
            </a:spcBef>
            <a:spcAft>
              <a:spcPts val="0"/>
            </a:spcAft>
            <a:buClrTx/>
            <a:buSzTx/>
            <a:buFontTx/>
            <a:buNone/>
            <a:tabLst/>
            <a:defRPr/>
          </a:pPr>
          <a:r>
            <a:rPr lang="fr-FR" sz="2400" b="1" kern="1200" dirty="0">
              <a:solidFill>
                <a:srgbClr val="FF0000"/>
              </a:solidFill>
              <a:highlight>
                <a:srgbClr val="FFFF00"/>
              </a:highlight>
            </a:rPr>
            <a:t>22 athlètes</a:t>
          </a:r>
        </a:p>
        <a:p>
          <a:pPr marL="0" marR="0" lvl="0" indent="0" algn="l" defTabSz="914400" eaLnBrk="1" fontAlgn="auto" latinLnBrk="0" hangingPunct="1">
            <a:lnSpc>
              <a:spcPct val="100000"/>
            </a:lnSpc>
            <a:spcBef>
              <a:spcPct val="0"/>
            </a:spcBef>
            <a:spcAft>
              <a:spcPts val="0"/>
            </a:spcAft>
            <a:buClrTx/>
            <a:buSzTx/>
            <a:buFontTx/>
            <a:buNone/>
            <a:tabLst/>
            <a:defRPr/>
          </a:pPr>
          <a:r>
            <a:rPr lang="fr-FR" sz="2400" b="1" kern="1200" dirty="0">
              <a:solidFill>
                <a:srgbClr val="FF0000"/>
              </a:solidFill>
              <a:highlight>
                <a:srgbClr val="FFFF00"/>
              </a:highlight>
              <a:latin typeface="Arial" panose="020B0604020202020204" pitchFamily="34" charset="0"/>
            </a:rPr>
            <a:t>JO –CM -Equipe</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2800" b="1"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1800" b="0" i="0" u="none" strike="noStrike" kern="1200" baseline="0" dirty="0">
              <a:solidFill>
                <a:srgbClr val="FF0000"/>
              </a:solidFill>
              <a:highlight>
                <a:srgbClr val="FFFF00"/>
              </a:highlight>
              <a:latin typeface="Arial" panose="020B0604020202020204" pitchFamily="34" charset="0"/>
            </a:rPr>
            <a:t>Femme : La durée moyenne de carrière en haut niveau est de 7 ans, Pratique des deux disciplines</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1800" b="0" i="0" u="none" strike="noStrike" kern="1200" baseline="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1800" b="0" i="0" u="none" strike="noStrike" kern="1200" baseline="0" dirty="0">
              <a:solidFill>
                <a:srgbClr val="FF0000"/>
              </a:solidFill>
              <a:highlight>
                <a:srgbClr val="FFFF00"/>
              </a:highlight>
              <a:latin typeface="Arial" panose="020B0604020202020204" pitchFamily="34" charset="0"/>
            </a:rPr>
            <a:t>Homme : La durée moyenne de carrière en haut niveau étant de 13 ans. Pas de double disciplines</a:t>
          </a:r>
          <a:endParaRPr lang="fr-FR" sz="1800" kern="1200" dirty="0">
            <a:solidFill>
              <a:srgbClr val="FF0000"/>
            </a:solidFill>
            <a:highlight>
              <a:srgbClr val="FFFF00"/>
            </a:highlight>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3600" b="1"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3600" b="1"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3600"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2000" kern="1200" dirty="0">
              <a:solidFill>
                <a:schemeClr val="bg1"/>
              </a:solidFill>
              <a:latin typeface="Arial" panose="020B0604020202020204" pitchFamily="34" charset="0"/>
            </a:rPr>
            <a:t>. </a:t>
          </a:r>
          <a:endParaRPr lang="fr-FR" sz="2000" kern="1200" dirty="0">
            <a:solidFill>
              <a:schemeClr val="bg1"/>
            </a:solidFill>
          </a:endParaRPr>
        </a:p>
      </dsp:txBody>
      <dsp:txXfrm>
        <a:off x="1261791" y="0"/>
        <a:ext cx="3106312" cy="5167503"/>
      </dsp:txXfrm>
    </dsp:sp>
    <dsp:sp modelId="{98031900-8A57-42D3-9AE6-52C8FF0E4CDB}">
      <dsp:nvSpPr>
        <dsp:cNvPr id="0" name=""/>
        <dsp:cNvSpPr/>
      </dsp:nvSpPr>
      <dsp:spPr>
        <a:xfrm rot="5400000">
          <a:off x="4622010" y="258"/>
          <a:ext cx="5060594" cy="5167503"/>
        </a:xfrm>
        <a:prstGeom prst="roundRect">
          <a:avLst>
            <a:gd name="adj" fmla="val 5000"/>
          </a:avLst>
        </a:prstGeom>
        <a:blipFill rotWithShape="0">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marR="0" lvl="0" indent="0" algn="r" defTabSz="914400" eaLnBrk="1" fontAlgn="auto" latinLnBrk="0" hangingPunct="1">
            <a:lnSpc>
              <a:spcPct val="100000"/>
            </a:lnSpc>
            <a:spcBef>
              <a:spcPct val="0"/>
            </a:spcBef>
            <a:spcAft>
              <a:spcPts val="0"/>
            </a:spcAft>
            <a:buClrTx/>
            <a:buSzTx/>
            <a:buFontTx/>
            <a:buNone/>
            <a:tabLst/>
            <a:defRPr/>
          </a:pPr>
          <a:r>
            <a:rPr lang="fr-FR" sz="4000" b="1" kern="1200" dirty="0">
              <a:solidFill>
                <a:schemeClr val="bg1"/>
              </a:solidFill>
              <a:latin typeface="Arial" panose="020B0604020202020204" pitchFamily="34" charset="0"/>
            </a:rPr>
            <a:t>DESCRIPTIF</a:t>
          </a:r>
          <a:r>
            <a:rPr lang="fr-FR" sz="4000" b="1" kern="1200" dirty="0">
              <a:solidFill>
                <a:srgbClr val="FFC000"/>
              </a:solidFill>
              <a:latin typeface="Arial" panose="020B0604020202020204" pitchFamily="34" charset="0"/>
            </a:rPr>
            <a:t> </a:t>
          </a:r>
          <a:r>
            <a:rPr lang="fr-FR" sz="3200" b="1" kern="1200" dirty="0">
              <a:solidFill>
                <a:srgbClr val="FFC000"/>
              </a:solidFill>
              <a:latin typeface="Arial" panose="020B0604020202020204" pitchFamily="34" charset="0"/>
            </a:rPr>
            <a:t> </a:t>
          </a:r>
          <a:r>
            <a:rPr lang="fr-FR" sz="3200" kern="1200" dirty="0">
              <a:solidFill>
                <a:srgbClr val="FFC000"/>
              </a:solidFill>
              <a:latin typeface="Arial" panose="020B0604020202020204" pitchFamily="34"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fr-FR" sz="2800" b="1" kern="1200" dirty="0">
              <a:solidFill>
                <a:srgbClr val="FF0000"/>
              </a:solidFill>
              <a:highlight>
                <a:srgbClr val="FFFF00"/>
              </a:highlight>
              <a:latin typeface="Arial" panose="020B0604020202020204" pitchFamily="34" charset="0"/>
            </a:rPr>
            <a:t>Bilans , </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2800" b="1"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2800" b="1" kern="1200" dirty="0">
              <a:solidFill>
                <a:srgbClr val="FF0000"/>
              </a:solidFill>
              <a:highlight>
                <a:srgbClr val="FFFF00"/>
              </a:highlight>
              <a:latin typeface="Arial" panose="020B0604020202020204" pitchFamily="34" charset="0"/>
            </a:rPr>
            <a:t>Stages </a:t>
          </a:r>
        </a:p>
        <a:p>
          <a:pPr marL="0" marR="0" lvl="0" indent="0" algn="l" defTabSz="914400" eaLnBrk="1" fontAlgn="auto" latinLnBrk="0" hangingPunct="1">
            <a:lnSpc>
              <a:spcPct val="100000"/>
            </a:lnSpc>
            <a:spcBef>
              <a:spcPct val="0"/>
            </a:spcBef>
            <a:spcAft>
              <a:spcPts val="0"/>
            </a:spcAft>
            <a:buClrTx/>
            <a:buSzTx/>
            <a:buFontTx/>
            <a:buNone/>
            <a:tabLst/>
            <a:defRPr/>
          </a:pPr>
          <a:r>
            <a:rPr lang="fr-FR" sz="2800" b="1" kern="1200" dirty="0">
              <a:solidFill>
                <a:srgbClr val="FF0000"/>
              </a:solidFill>
              <a:highlight>
                <a:srgbClr val="FFFF00"/>
              </a:highlight>
              <a:latin typeface="Arial" panose="020B0604020202020204" pitchFamily="34" charset="0"/>
            </a:rPr>
            <a:t>ou actions internationales </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2800" b="1"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fr-FR" sz="2800" b="1" kern="1200" dirty="0">
            <a:solidFill>
              <a:srgbClr val="FF0000"/>
            </a:solidFill>
            <a:highlight>
              <a:srgbClr val="FFFF00"/>
            </a:highlight>
            <a:latin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2800" b="1" kern="1200" dirty="0">
              <a:solidFill>
                <a:srgbClr val="FF0000"/>
              </a:solidFill>
              <a:highlight>
                <a:srgbClr val="FFFF00"/>
              </a:highlight>
              <a:latin typeface="Arial" panose="020B0604020202020204" pitchFamily="34" charset="0"/>
            </a:rPr>
            <a:t>Doléances musculaires ou articulaires</a:t>
          </a:r>
          <a:endParaRPr lang="fr-FR" sz="2800" kern="1200" dirty="0">
            <a:solidFill>
              <a:srgbClr val="FF0000"/>
            </a:solidFill>
            <a:highlight>
              <a:srgbClr val="FFFF00"/>
            </a:highlight>
            <a:latin typeface="Arial" panose="020B0604020202020204" pitchFamily="34" charset="0"/>
          </a:endParaRPr>
        </a:p>
        <a:p>
          <a:pPr algn="r">
            <a:spcBef>
              <a:spcPct val="0"/>
            </a:spcBef>
          </a:pPr>
          <a:endParaRPr lang="fr-FR" sz="3200" kern="1200" dirty="0">
            <a:solidFill>
              <a:srgbClr val="FFC000"/>
            </a:solidFill>
          </a:endParaRPr>
        </a:p>
      </dsp:txBody>
      <dsp:txXfrm>
        <a:off x="3009393" y="1612875"/>
        <a:ext cx="4237352" cy="1012118"/>
      </dsp:txXfrm>
    </dsp:sp>
    <dsp:sp modelId="{7F2D588C-59EC-4202-A17D-2DCB586C1353}">
      <dsp:nvSpPr>
        <dsp:cNvPr id="0" name=""/>
        <dsp:cNvSpPr/>
      </dsp:nvSpPr>
      <dsp:spPr>
        <a:xfrm rot="5400000">
          <a:off x="4382345" y="3810059"/>
          <a:ext cx="758900" cy="1369999"/>
        </a:xfrm>
        <a:prstGeom prst="flowChartExtra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2BE3A-0B19-4FB9-ABC4-C49A1081454A}">
      <dsp:nvSpPr>
        <dsp:cNvPr id="0" name=""/>
        <dsp:cNvSpPr/>
      </dsp:nvSpPr>
      <dsp:spPr>
        <a:xfrm rot="5400000">
          <a:off x="5929402" y="258"/>
          <a:ext cx="3770143" cy="51675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endParaRPr lang="fr-FR" sz="2400" b="1" kern="1200" dirty="0">
            <a:solidFill>
              <a:srgbClr val="FF0000"/>
            </a:solidFill>
            <a:highlight>
              <a:srgbClr val="FFFF00"/>
            </a:highlight>
          </a:endParaRPr>
        </a:p>
      </dsp:txBody>
      <dsp:txXfrm rot="5400000">
        <a:off x="5929402" y="258"/>
        <a:ext cx="3770143" cy="516750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A983D9-98CA-4ABB-99D1-4FCAB10BAEB8}">
      <dsp:nvSpPr>
        <dsp:cNvPr id="0" name=""/>
        <dsp:cNvSpPr/>
      </dsp:nvSpPr>
      <dsp:spPr>
        <a:xfrm>
          <a:off x="780918" y="59583"/>
          <a:ext cx="5443937" cy="5291343"/>
        </a:xfrm>
        <a:prstGeom prst="triangle">
          <a:avLst/>
        </a:prstGeom>
        <a:blipFill rotWithShape="0">
          <a:blip xmlns:r="http://schemas.openxmlformats.org/officeDocument/2006/relationships" r:embed="rId1"/>
          <a:srcRect/>
          <a:stretch>
            <a:fillRect l="-15000" r="-15000"/>
          </a:stretch>
        </a:blipFill>
        <a:ln w="57150">
          <a:solidFill>
            <a:srgbClr val="FF0000"/>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ECAA5A-385E-4F88-8210-EFE66A41BFB1}">
      <dsp:nvSpPr>
        <dsp:cNvPr id="0" name=""/>
        <dsp:cNvSpPr/>
      </dsp:nvSpPr>
      <dsp:spPr>
        <a:xfrm>
          <a:off x="6032280" y="1732369"/>
          <a:ext cx="4200375" cy="1621485"/>
        </a:xfrm>
        <a:prstGeom prst="roundRect">
          <a:avLst/>
        </a:prstGeom>
        <a:solidFill>
          <a:schemeClr val="accent2">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fr-FR" sz="2400" kern="1200" dirty="0">
              <a:solidFill>
                <a:srgbClr val="FF0000"/>
              </a:solidFill>
            </a:rPr>
            <a:t>PREVENTION </a:t>
          </a:r>
        </a:p>
        <a:p>
          <a:pPr marL="228600" lvl="1" indent="-228600" algn="ctr" defTabSz="889000">
            <a:lnSpc>
              <a:spcPct val="90000"/>
            </a:lnSpc>
            <a:spcBef>
              <a:spcPct val="0"/>
            </a:spcBef>
            <a:spcAft>
              <a:spcPct val="15000"/>
            </a:spcAft>
            <a:buChar char="••"/>
          </a:pPr>
          <a:r>
            <a:rPr lang="fr-FR" sz="2000" b="1" kern="1200" dirty="0"/>
            <a:t>lutter contre le décentrage, DDIM</a:t>
          </a:r>
        </a:p>
        <a:p>
          <a:pPr marL="228600" lvl="1" indent="-228600" algn="ctr" defTabSz="889000">
            <a:lnSpc>
              <a:spcPct val="90000"/>
            </a:lnSpc>
            <a:spcBef>
              <a:spcPct val="0"/>
            </a:spcBef>
            <a:spcAft>
              <a:spcPct val="15000"/>
            </a:spcAft>
            <a:buChar char="••"/>
          </a:pPr>
          <a:r>
            <a:rPr lang="fr-FR" sz="2000" b="1" kern="1200" dirty="0"/>
            <a:t>Protocole de Renforcement du rachis</a:t>
          </a:r>
        </a:p>
      </dsp:txBody>
      <dsp:txXfrm>
        <a:off x="6032280" y="1732369"/>
        <a:ext cx="4200375" cy="1621485"/>
      </dsp:txXfrm>
    </dsp:sp>
    <dsp:sp modelId="{B0698413-8E8C-4D3C-8591-A28A6A2140BE}">
      <dsp:nvSpPr>
        <dsp:cNvPr id="0" name=""/>
        <dsp:cNvSpPr/>
      </dsp:nvSpPr>
      <dsp:spPr>
        <a:xfrm>
          <a:off x="6070868" y="3570893"/>
          <a:ext cx="4197863" cy="1495283"/>
        </a:xfrm>
        <a:prstGeom prst="roundRect">
          <a:avLst/>
        </a:prstGeom>
        <a:solidFill>
          <a:schemeClr val="accent1">
            <a:lumMod val="20000"/>
            <a:lumOff val="8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fr-FR" sz="2400" kern="1200" dirty="0">
              <a:solidFill>
                <a:srgbClr val="FF0000"/>
              </a:solidFill>
            </a:rPr>
            <a:t>SOIN </a:t>
          </a:r>
        </a:p>
        <a:p>
          <a:pPr marL="228600" lvl="1" indent="-228600" algn="ctr" defTabSz="1066800">
            <a:lnSpc>
              <a:spcPct val="90000"/>
            </a:lnSpc>
            <a:spcBef>
              <a:spcPct val="0"/>
            </a:spcBef>
            <a:spcAft>
              <a:spcPct val="15000"/>
            </a:spcAft>
            <a:buChar char="••"/>
          </a:pPr>
          <a:r>
            <a:rPr lang="fr-FR" sz="2400" kern="1200" dirty="0"/>
            <a:t>Périphériques</a:t>
          </a:r>
        </a:p>
        <a:p>
          <a:pPr marL="228600" lvl="1" indent="-228600" algn="ctr" defTabSz="1066800">
            <a:lnSpc>
              <a:spcPct val="90000"/>
            </a:lnSpc>
            <a:spcBef>
              <a:spcPct val="0"/>
            </a:spcBef>
            <a:spcAft>
              <a:spcPct val="15000"/>
            </a:spcAft>
            <a:buChar char="••"/>
          </a:pPr>
          <a:r>
            <a:rPr lang="fr-FR" sz="2400" kern="1200" dirty="0"/>
            <a:t>RECHERCHE DE DDIM </a:t>
          </a:r>
        </a:p>
      </dsp:txBody>
      <dsp:txXfrm>
        <a:off x="6070868" y="3570893"/>
        <a:ext cx="4197863" cy="1495283"/>
      </dsp:txXfrm>
    </dsp:sp>
    <dsp:sp modelId="{63A20D99-D03F-4BFF-AAC7-114C3B0F68DA}">
      <dsp:nvSpPr>
        <dsp:cNvPr id="0" name=""/>
        <dsp:cNvSpPr/>
      </dsp:nvSpPr>
      <dsp:spPr>
        <a:xfrm>
          <a:off x="6118780" y="383707"/>
          <a:ext cx="3981445" cy="1202836"/>
        </a:xfrm>
        <a:prstGeom prst="roundRect">
          <a:avLst/>
        </a:prstGeom>
        <a:solidFill>
          <a:srgbClr val="FFFF00">
            <a:alpha val="90000"/>
          </a:srgb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fr-FR" sz="2000" kern="1200" dirty="0">
              <a:solidFill>
                <a:srgbClr val="FF0000"/>
              </a:solidFill>
            </a:rPr>
            <a:t>PERFORMANCE</a:t>
          </a:r>
        </a:p>
        <a:p>
          <a:pPr marL="228600" lvl="1" indent="-228600" algn="ctr" defTabSz="889000">
            <a:lnSpc>
              <a:spcPct val="90000"/>
            </a:lnSpc>
            <a:spcBef>
              <a:spcPct val="0"/>
            </a:spcBef>
            <a:spcAft>
              <a:spcPct val="15000"/>
            </a:spcAft>
            <a:buChar char="••"/>
          </a:pPr>
          <a:r>
            <a:rPr lang="fr-FR" sz="2000" b="1" kern="1200" dirty="0">
              <a:solidFill>
                <a:schemeClr val="tx1"/>
              </a:solidFill>
            </a:rPr>
            <a:t>DEPISTAGE  : Troubles </a:t>
          </a:r>
          <a:r>
            <a:rPr lang="fr-FR" sz="2000" b="1" kern="1200" dirty="0" err="1">
              <a:solidFill>
                <a:schemeClr val="tx1"/>
              </a:solidFill>
            </a:rPr>
            <a:t>Phoriques</a:t>
          </a:r>
          <a:endParaRPr lang="fr-FR" sz="2000" b="1" kern="1200" dirty="0">
            <a:solidFill>
              <a:schemeClr val="tx1"/>
            </a:solidFill>
          </a:endParaRPr>
        </a:p>
      </dsp:txBody>
      <dsp:txXfrm>
        <a:off x="6118780" y="383707"/>
        <a:ext cx="3981445" cy="12028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AF62994-E227-4F20-B285-9EB273AE5ED1}" type="datetimeFigureOut">
              <a:rPr lang="fr-FR" smtClean="0"/>
              <a:pPr/>
              <a:t>1/06/24</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B1C4F72E-7154-481C-8B09-00DF00149E23}"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8017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notes 2"/>
          <p:cNvSpPr>
            <a:spLocks noGrp="1"/>
          </p:cNvSpPr>
          <p:nvPr>
            <p:ph type="body" idx="1"/>
          </p:nvPr>
        </p:nvSpPr>
        <p:spPr/>
        <p:txBody>
          <a:bodyPr/>
          <a:lstStyle/>
          <a:p>
            <a:r>
              <a:rPr lang="fr-FR" dirty="0">
                <a:solidFill>
                  <a:srgbClr val="000000"/>
                </a:solidFill>
                <a:latin typeface="___WRD_EMBED_SUB_46"/>
              </a:rPr>
              <a:t>Médecin de l’équipe de France de canoë kayak slalom j’effectue le suivi, la préparation et l’optimisation de performance chez les athlètes sélectionnés en Equipe de France.  A ce titre, j’ai effectué le relevé des pathologies principales retrouvées chez ces patients. Je me suis plus particulièrement intéressée à l’intrication entre les pathologies de la ceinture scapulaire  ( rachis cervical) et des épaules ) et bien sur des dérangement inter vertébraux mineurs . </a:t>
            </a:r>
          </a:p>
          <a:p>
            <a:r>
              <a:rPr lang="fr-FR" dirty="0">
                <a:solidFill>
                  <a:srgbClr val="000000"/>
                </a:solidFill>
                <a:latin typeface="___WRD_EMBED_SUB_46"/>
              </a:rPr>
              <a:t>Nous verrons à travers ce diaporama la présentation r de la discipline, les pathologies rencontrées et les dérangements vertébraux, les solutions à y apporter et le rôle  du </a:t>
            </a:r>
            <a:r>
              <a:rPr lang="fr-FR" dirty="0"/>
              <a:t>médecin de médecine manuelle dans le sport de haut niveau, </a:t>
            </a:r>
          </a:p>
          <a:p>
            <a:endParaRPr lang="fr-F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80027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médecin du sport dans le haut niveau a trois prérogatives :</a:t>
            </a:r>
            <a:r>
              <a:rPr lang="fr-FR" dirty="0"/>
              <a:t>La prévention des blessures: anticipation des lésions., Le soin adapté une fois la lésion présente., L’optimisation de performance pour améliorer le potentiel.</a:t>
            </a:r>
          </a:p>
          <a:p>
            <a:r>
              <a:rPr lang="fr-FR" b="1" dirty="0"/>
              <a:t>-la prévention des blessures</a:t>
            </a:r>
            <a:r>
              <a:rPr lang="fr-FR" dirty="0"/>
              <a:t>: En ayant </a:t>
            </a:r>
            <a:r>
              <a:rPr lang="fr-FR" dirty="0" err="1"/>
              <a:t>identiﬁé</a:t>
            </a:r>
            <a:r>
              <a:rPr lang="fr-FR" dirty="0"/>
              <a:t> les DDIM du rachis nous avons rajouté à la routine de maintien de la mobilité de l’épaule, un protocole </a:t>
            </a:r>
            <a:r>
              <a:rPr lang="fr-FR" dirty="0" err="1"/>
              <a:t>spéciﬁque</a:t>
            </a:r>
            <a:r>
              <a:rPr lang="fr-FR" dirty="0"/>
              <a:t> de renforcement du rachis. Les objectifs à atteindre en terme de prévention avec </a:t>
            </a:r>
            <a:r>
              <a:rPr lang="fr-FR" dirty="0" err="1"/>
              <a:t>déﬁnition</a:t>
            </a:r>
            <a:r>
              <a:rPr lang="fr-FR" dirty="0"/>
              <a:t> d’un protocole </a:t>
            </a:r>
            <a:r>
              <a:rPr lang="fr-FR" dirty="0" err="1"/>
              <a:t>spéciﬁque</a:t>
            </a:r>
            <a:r>
              <a:rPr lang="fr-FR" dirty="0"/>
              <a:t> d’auto rééducation propre à chaque sportif ( remise de </a:t>
            </a:r>
            <a:r>
              <a:rPr lang="fr-FR" dirty="0" err="1"/>
              <a:t>videos</a:t>
            </a:r>
            <a:r>
              <a:rPr lang="fr-FR" dirty="0"/>
              <a:t>). </a:t>
            </a:r>
            <a:r>
              <a:rPr lang="fr-FR" b="1" dirty="0"/>
              <a:t>-Soins: </a:t>
            </a:r>
            <a:r>
              <a:rPr lang="fr-FR" dirty="0"/>
              <a:t>En ce qui concerne le soin, l’analyse métamérique précise va rechercher en cas d’atteinte périphérique, les </a:t>
            </a:r>
            <a:r>
              <a:rPr lang="fr-FR" dirty="0" err="1"/>
              <a:t>DDim</a:t>
            </a:r>
            <a:r>
              <a:rPr lang="fr-FR" dirty="0"/>
              <a:t> qui se manifestent par des douleurs épisodiques alors que les signes d’examen clinique persistent en dehors des phases douloureuses. Le médecin va tenter d’</a:t>
            </a:r>
            <a:r>
              <a:rPr lang="fr-FR" dirty="0" err="1"/>
              <a:t>identiﬁer</a:t>
            </a:r>
            <a:r>
              <a:rPr lang="fr-FR" dirty="0"/>
              <a:t> les facteurs abaissant le seuil de tolérance à ces derniers ( facteurs environnementaux , mécaniques, psychologiques ..) et en proposer une prise en charge </a:t>
            </a:r>
            <a:r>
              <a:rPr lang="fr-FR" dirty="0" err="1"/>
              <a:t>spéciﬁque</a:t>
            </a:r>
            <a:r>
              <a:rPr lang="fr-FR" dirty="0"/>
              <a:t> pour optimiser la correction des troubles et en éviter la pérennisation. Il ne se limite donc pas à la doléance initiale mais creuse le problème  pour en extraire toutes les causes même les moins évidentes . La prise en charge en sera donc optimisée . </a:t>
            </a:r>
            <a:r>
              <a:rPr lang="fr-FR" b="1" dirty="0"/>
              <a:t>Optimisation de la performance: </a:t>
            </a:r>
            <a:r>
              <a:rPr lang="fr-FR" dirty="0"/>
              <a:t>Le médecin participe activement à </a:t>
            </a:r>
            <a:r>
              <a:rPr lang="fr-FR" dirty="0" err="1"/>
              <a:t>ameliorer</a:t>
            </a:r>
            <a:r>
              <a:rPr lang="fr-FR" dirty="0"/>
              <a:t> le potentiel physique de chaque athlète . Sachant que la mobilité rachidienne va être intimement liée à la posture et à l’</a:t>
            </a:r>
            <a:r>
              <a:rPr lang="fr-FR" dirty="0" err="1"/>
              <a:t>occulomotricité</a:t>
            </a:r>
            <a:r>
              <a:rPr lang="fr-FR" dirty="0"/>
              <a:t> ( le tonus de l’</a:t>
            </a:r>
            <a:r>
              <a:rPr lang="fr-FR" dirty="0" err="1"/>
              <a:t>oeil</a:t>
            </a:r>
            <a:r>
              <a:rPr lang="fr-FR" dirty="0"/>
              <a:t> « contrôlant  » en partie la tension des muscles nucaux), le médecin ostéopathe va proposer des pistes </a:t>
            </a:r>
            <a:r>
              <a:rPr lang="fr-FR" dirty="0" err="1"/>
              <a:t>diﬀérentes</a:t>
            </a:r>
            <a:r>
              <a:rPr lang="fr-FR" dirty="0"/>
              <a:t> de prise en charge.  Le but étant donc de prendre en charge des facteurs pouvant encore être « silencieux » et« compensés » avant même que ces derniers n’aient une expression clinique. Nous aidons l'athlète a exprimer son plein potentiel. </a:t>
            </a:r>
          </a:p>
          <a:p>
            <a:endParaRPr lang="fr-FR" dirty="0"/>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10</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7226405"/>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notes 2"/>
          <p:cNvSpPr>
            <a:spLocks noGrp="1"/>
          </p:cNvSpPr>
          <p:nvPr>
            <p:ph type="body" idx="1"/>
          </p:nvPr>
        </p:nvSpPr>
        <p:spPr/>
        <p:txBody>
          <a:bodyPr/>
          <a:lstStyle/>
          <a:p>
            <a:r>
              <a:rPr lang="fr-FR" b="1" dirty="0">
                <a:solidFill>
                  <a:srgbClr val="000000"/>
                </a:solidFill>
                <a:latin typeface="CQHOQR+HelveticaNeue"/>
              </a:rPr>
              <a:t>1/ Très peu d’articles de médecine manuelle </a:t>
            </a:r>
            <a:r>
              <a:rPr lang="fr-FR" dirty="0">
                <a:solidFill>
                  <a:srgbClr val="000000"/>
                </a:solidFill>
                <a:latin typeface="CQHOQR+HelveticaNeue"/>
              </a:rPr>
              <a:t>: 20  ARTICLES 10 chiro </a:t>
            </a:r>
            <a:r>
              <a:rPr lang="fr-FR" dirty="0" err="1">
                <a:solidFill>
                  <a:srgbClr val="000000"/>
                </a:solidFill>
                <a:latin typeface="CQHOQR+HelveticaNeue"/>
              </a:rPr>
              <a:t>Pubmed</a:t>
            </a:r>
            <a:r>
              <a:rPr lang="fr-FR" dirty="0">
                <a:solidFill>
                  <a:srgbClr val="000000"/>
                </a:solidFill>
                <a:latin typeface="CQHOQR+HelveticaNeue"/>
              </a:rPr>
              <a:t>  « Journal  of manipulative and </a:t>
            </a:r>
            <a:r>
              <a:rPr lang="fr-FR" dirty="0" err="1">
                <a:solidFill>
                  <a:srgbClr val="000000"/>
                </a:solidFill>
                <a:latin typeface="CQHOQR+HelveticaNeue"/>
              </a:rPr>
              <a:t>physiological</a:t>
            </a:r>
            <a:r>
              <a:rPr lang="fr-FR" dirty="0">
                <a:solidFill>
                  <a:srgbClr val="000000"/>
                </a:solidFill>
                <a:latin typeface="CQHOQR+HelveticaNeue"/>
              </a:rPr>
              <a:t> thérapeutiques </a:t>
            </a:r>
            <a:r>
              <a:rPr lang="en-US" dirty="0">
                <a:solidFill>
                  <a:srgbClr val="000000"/>
                </a:solidFill>
                <a:latin typeface="WJJPAP+Helvetica"/>
              </a:rPr>
              <a:t> “2012</a:t>
            </a:r>
            <a:r>
              <a:rPr lang="en-US" i="1" dirty="0">
                <a:solidFill>
                  <a:srgbClr val="000000"/>
                </a:solidFill>
                <a:latin typeface="WJJPAP+Helvetica"/>
              </a:rPr>
              <a:t>Botelho and B.B. Andrade., Hilleman 2006, </a:t>
            </a:r>
            <a:r>
              <a:rPr lang="en-US" i="1" dirty="0" err="1">
                <a:solidFill>
                  <a:srgbClr val="000000"/>
                </a:solidFill>
                <a:latin typeface="WJJPAP+Helvetica"/>
              </a:rPr>
              <a:t>Tsertsvadze</a:t>
            </a:r>
            <a:r>
              <a:rPr lang="en-US" i="1" dirty="0">
                <a:solidFill>
                  <a:srgbClr val="000000"/>
                </a:solidFill>
                <a:latin typeface="WJJPAP+Helvetica"/>
              </a:rPr>
              <a:t> 2014..”  </a:t>
            </a:r>
          </a:p>
          <a:p>
            <a:r>
              <a:rPr lang="en-US" i="1" dirty="0">
                <a:solidFill>
                  <a:srgbClr val="000000"/>
                </a:solidFill>
                <a:latin typeface="WJJPAP+Helvetica"/>
              </a:rPr>
              <a:t>“ Chiropractic and Osteopathy 2010, Journal Of </a:t>
            </a:r>
            <a:r>
              <a:rPr lang="en-US" i="1" dirty="0" err="1">
                <a:solidFill>
                  <a:srgbClr val="000000"/>
                </a:solidFill>
                <a:latin typeface="WJJPAP+Helvetica"/>
              </a:rPr>
              <a:t>Canadan</a:t>
            </a:r>
            <a:r>
              <a:rPr lang="en-US" i="1" dirty="0">
                <a:solidFill>
                  <a:srgbClr val="000000"/>
                </a:solidFill>
                <a:latin typeface="WJJPAP+Helvetica"/>
              </a:rPr>
              <a:t> Chiropractic Association2015..” </a:t>
            </a:r>
            <a:r>
              <a:rPr lang="en-US" b="1" i="1" dirty="0">
                <a:solidFill>
                  <a:srgbClr val="000000"/>
                </a:solidFill>
                <a:latin typeface="WJJPAP+Helvetica"/>
              </a:rPr>
              <a:t>7 Med </a:t>
            </a:r>
            <a:r>
              <a:rPr lang="en-US" i="1" dirty="0">
                <a:solidFill>
                  <a:srgbClr val="000000"/>
                </a:solidFill>
                <a:latin typeface="WJJPAP+Helvetica"/>
              </a:rPr>
              <a:t>: Physical </a:t>
            </a:r>
            <a:r>
              <a:rPr lang="en-US" i="1" dirty="0" err="1">
                <a:solidFill>
                  <a:srgbClr val="000000"/>
                </a:solidFill>
                <a:latin typeface="WJJPAP+Helvetica"/>
              </a:rPr>
              <a:t>TYherapy</a:t>
            </a:r>
            <a:r>
              <a:rPr lang="en-US" i="1" dirty="0">
                <a:solidFill>
                  <a:srgbClr val="000000"/>
                </a:solidFill>
                <a:latin typeface="WJJPAP+Helvetica"/>
              </a:rPr>
              <a:t> in sport </a:t>
            </a:r>
            <a:r>
              <a:rPr lang="en-US" i="1" dirty="0" err="1">
                <a:solidFill>
                  <a:srgbClr val="000000"/>
                </a:solidFill>
                <a:latin typeface="WJJPAP+Helvetica"/>
              </a:rPr>
              <a:t>T.W.Flynn</a:t>
            </a:r>
            <a:r>
              <a:rPr lang="en-US" i="1" dirty="0">
                <a:solidFill>
                  <a:srgbClr val="000000"/>
                </a:solidFill>
                <a:latin typeface="WJJPAP+Helvetica"/>
              </a:rPr>
              <a:t> 2006, </a:t>
            </a:r>
            <a:r>
              <a:rPr lang="en-US" i="1" dirty="0" err="1">
                <a:solidFill>
                  <a:srgbClr val="000000"/>
                </a:solidFill>
                <a:latin typeface="WJJPAP+Helvetica"/>
              </a:rPr>
              <a:t>S.Short</a:t>
            </a:r>
            <a:r>
              <a:rPr lang="en-US" i="1" dirty="0">
                <a:solidFill>
                  <a:srgbClr val="000000"/>
                </a:solidFill>
                <a:latin typeface="WJJPAP+Helvetica"/>
              </a:rPr>
              <a:t> 2017,Ortega-Santiago 2020, BMJ, </a:t>
            </a:r>
            <a:r>
              <a:rPr lang="en-US" b="1" i="1" dirty="0">
                <a:solidFill>
                  <a:srgbClr val="000000"/>
                </a:solidFill>
                <a:latin typeface="WJJPAP+Helvetica"/>
              </a:rPr>
              <a:t>3 Physio </a:t>
            </a:r>
            <a:r>
              <a:rPr lang="en-US" i="1" dirty="0">
                <a:solidFill>
                  <a:srgbClr val="000000"/>
                </a:solidFill>
                <a:latin typeface="WJJPAP+Helvetica"/>
              </a:rPr>
              <a:t>: clinical </a:t>
            </a:r>
            <a:r>
              <a:rPr lang="en-US" i="1" dirty="0" err="1">
                <a:solidFill>
                  <a:srgbClr val="000000"/>
                </a:solidFill>
                <a:latin typeface="WJJPAP+Helvetica"/>
              </a:rPr>
              <a:t>neurophysio</a:t>
            </a:r>
            <a:r>
              <a:rPr lang="en-US" i="1" dirty="0">
                <a:solidFill>
                  <a:srgbClr val="000000"/>
                </a:solidFill>
                <a:latin typeface="WJJPAP+Helvetica"/>
              </a:rPr>
              <a:t> </a:t>
            </a:r>
            <a:endParaRPr lang="fr-FR" dirty="0">
              <a:solidFill>
                <a:srgbClr val="000000"/>
              </a:solidFill>
              <a:latin typeface="CQHOQR+HelveticaNeue"/>
            </a:endParaRPr>
          </a:p>
          <a:p>
            <a:endParaRPr lang="fr-FR" dirty="0">
              <a:solidFill>
                <a:srgbClr val="000000"/>
              </a:solidFill>
              <a:latin typeface="CQHOQR+HelveticaNeue"/>
            </a:endParaRPr>
          </a:p>
          <a:p>
            <a:pPr defTabSz="966064">
              <a:defRPr/>
            </a:pPr>
            <a:r>
              <a:rPr lang="fr-FR" b="1" dirty="0">
                <a:solidFill>
                  <a:srgbClr val="000000"/>
                </a:solidFill>
                <a:latin typeface="CQHOQR+HelveticaNeue"/>
              </a:rPr>
              <a:t>2/Etude sur les Elites :  très peu d’effectifs </a:t>
            </a:r>
          </a:p>
          <a:p>
            <a:r>
              <a:rPr lang="fr-FR" b="1" dirty="0">
                <a:solidFill>
                  <a:srgbClr val="000000"/>
                </a:solidFill>
                <a:latin typeface="CQHOQR+HelveticaNeue"/>
              </a:rPr>
              <a:t>N= 11 </a:t>
            </a:r>
            <a:r>
              <a:rPr lang="fr-FR" dirty="0">
                <a:solidFill>
                  <a:srgbClr val="000000"/>
                </a:solidFill>
                <a:latin typeface="CQHOQR+HelveticaNeue"/>
              </a:rPr>
              <a:t>Christiansen : 2018  : </a:t>
            </a:r>
            <a:r>
              <a:rPr lang="fr-FR" b="1" dirty="0">
                <a:solidFill>
                  <a:srgbClr val="000000"/>
                </a:solidFill>
                <a:latin typeface="CQHOQR+HelveticaNeue"/>
              </a:rPr>
              <a:t>Effet des manipulations sur performance ( Force de préhension ,ou  contrôle reflexe  H soléaire ) :</a:t>
            </a:r>
            <a:r>
              <a:rPr lang="fr-FR" dirty="0">
                <a:solidFill>
                  <a:srgbClr val="000000"/>
                </a:solidFill>
                <a:latin typeface="CQHOQR+HelveticaNeue"/>
              </a:rPr>
              <a:t>En 2018, </a:t>
            </a:r>
            <a:r>
              <a:rPr lang="fr-FR" b="1" dirty="0">
                <a:solidFill>
                  <a:srgbClr val="000000"/>
                </a:solidFill>
                <a:latin typeface="MKPKNV+HelveticaNeue-Bold"/>
              </a:rPr>
              <a:t>Christiansen et al.</a:t>
            </a:r>
          </a:p>
          <a:p>
            <a:r>
              <a:rPr lang="fr-FR" b="1" dirty="0">
                <a:solidFill>
                  <a:srgbClr val="000000"/>
                </a:solidFill>
                <a:latin typeface="CQHOQR+HelveticaNeue"/>
              </a:rPr>
              <a:t>N=10 </a:t>
            </a:r>
            <a:r>
              <a:rPr lang="fr-FR" b="1" dirty="0">
                <a:solidFill>
                  <a:srgbClr val="000000"/>
                </a:solidFill>
                <a:latin typeface="MKPKNV+HelveticaNeue-Bold"/>
              </a:rPr>
              <a:t>Botelho en al</a:t>
            </a:r>
            <a:r>
              <a:rPr lang="fr-FR" dirty="0">
                <a:solidFill>
                  <a:srgbClr val="000000"/>
                </a:solidFill>
                <a:latin typeface="CQHOQR+HelveticaNeue"/>
              </a:rPr>
              <a:t>. (2012) ont évalué, chez 10 athlètes judokas de niveau national, les e</a:t>
            </a:r>
            <a:r>
              <a:rPr lang="fr-FR" dirty="0">
                <a:solidFill>
                  <a:srgbClr val="000000"/>
                </a:solidFill>
                <a:latin typeface="MGWNMC+HelveticaNeue"/>
              </a:rPr>
              <a:t>ff</a:t>
            </a:r>
            <a:r>
              <a:rPr lang="fr-FR" dirty="0">
                <a:solidFill>
                  <a:srgbClr val="000000"/>
                </a:solidFill>
                <a:latin typeface="CQHOQR+HelveticaNeue"/>
              </a:rPr>
              <a:t>ets de manipulations du rachis cervical sur la force de préhension  </a:t>
            </a:r>
          </a:p>
          <a:p>
            <a:pPr defTabSz="966064">
              <a:defRPr/>
            </a:pPr>
            <a:r>
              <a:rPr lang="fr-FR" b="1" dirty="0">
                <a:solidFill>
                  <a:srgbClr val="000000"/>
                </a:solidFill>
                <a:latin typeface="CQHOQR+HelveticaNeue"/>
              </a:rPr>
              <a:t>N=29   </a:t>
            </a:r>
            <a:r>
              <a:rPr lang="fr-FR" dirty="0">
                <a:solidFill>
                  <a:srgbClr val="000000"/>
                </a:solidFill>
                <a:latin typeface="CQHOQR+HelveticaNeue"/>
              </a:rPr>
              <a:t>Un essai contrôlé randomisé établi par </a:t>
            </a:r>
            <a:r>
              <a:rPr lang="fr-FR" b="1" dirty="0">
                <a:solidFill>
                  <a:srgbClr val="000000"/>
                </a:solidFill>
                <a:latin typeface="MKPKNV+HelveticaNeue-Bold"/>
              </a:rPr>
              <a:t>Hoskins et al. </a:t>
            </a:r>
            <a:r>
              <a:rPr lang="fr-FR" dirty="0">
                <a:solidFill>
                  <a:srgbClr val="000000"/>
                </a:solidFill>
                <a:latin typeface="CQHOQR+HelveticaNeue"/>
              </a:rPr>
              <a:t>en 2010, a cherché a documenter l’utilisation de la thérapie manuelle en médecine sportive</a:t>
            </a:r>
            <a:r>
              <a:rPr lang="fr-FR" b="1" dirty="0">
                <a:solidFill>
                  <a:srgbClr val="000000"/>
                </a:solidFill>
                <a:latin typeface="CQHOQR+HelveticaNeue"/>
              </a:rPr>
              <a:t>, chez 29 athlètes semi-élites de Football australien</a:t>
            </a:r>
            <a:r>
              <a:rPr lang="fr-FR" dirty="0">
                <a:solidFill>
                  <a:srgbClr val="000000"/>
                </a:solidFill>
                <a:latin typeface="CQHOQR+HelveticaNeue"/>
              </a:rPr>
              <a:t>. Si cette étude a bien montré la prévalence de la thérapie manuelle chez cette population d’athlètes, les auteurs concluaient ce travail en a</a:t>
            </a:r>
            <a:r>
              <a:rPr lang="fr-FR" dirty="0">
                <a:solidFill>
                  <a:srgbClr val="000000"/>
                </a:solidFill>
                <a:latin typeface="MGWNMC+HelveticaNeue"/>
              </a:rPr>
              <a:t>ffi</a:t>
            </a:r>
            <a:r>
              <a:rPr lang="fr-FR" dirty="0">
                <a:solidFill>
                  <a:srgbClr val="000000"/>
                </a:solidFill>
                <a:latin typeface="CQHOQR+HelveticaNeue"/>
              </a:rPr>
              <a:t>rmant de </a:t>
            </a:r>
            <a:r>
              <a:rPr lang="fr-FR" b="1" dirty="0">
                <a:solidFill>
                  <a:srgbClr val="000000"/>
                </a:solidFill>
                <a:latin typeface="CQHOQR+HelveticaNeue"/>
              </a:rPr>
              <a:t>la nécessité d’une collaboration multidisciplinaire (kinésithérapie </a:t>
            </a:r>
            <a:r>
              <a:rPr lang="fr-FR" dirty="0">
                <a:solidFill>
                  <a:srgbClr val="000000"/>
                </a:solidFill>
                <a:latin typeface="CQHOQR+HelveticaNeue"/>
              </a:rPr>
              <a:t>et médecine manuelle) o</a:t>
            </a:r>
            <a:r>
              <a:rPr lang="fr-FR" dirty="0">
                <a:solidFill>
                  <a:srgbClr val="000000"/>
                </a:solidFill>
                <a:latin typeface="MGWNMC+HelveticaNeue"/>
              </a:rPr>
              <a:t>ff</a:t>
            </a:r>
            <a:r>
              <a:rPr lang="fr-FR" dirty="0">
                <a:solidFill>
                  <a:srgbClr val="000000"/>
                </a:solidFill>
                <a:latin typeface="CQHOQR+HelveticaNeue"/>
              </a:rPr>
              <a:t>rant une approche multimodale dans la prise en charge et la prévention des lésions des membres inférieurs, et surtout pour les blessures aux ischio-jambiers </a:t>
            </a:r>
            <a:r>
              <a:rPr lang="fr-FR" i="1" dirty="0">
                <a:solidFill>
                  <a:srgbClr val="000000"/>
                </a:solidFill>
                <a:latin typeface="LDHZEI+HelveticaNeue-Italic"/>
              </a:rPr>
              <a:t>(49)</a:t>
            </a:r>
            <a:r>
              <a:rPr lang="fr-FR" dirty="0">
                <a:solidFill>
                  <a:srgbClr val="000000"/>
                </a:solidFill>
                <a:latin typeface="CQHOQR+HelveticaNeue"/>
              </a:rPr>
              <a:t>. L’intérêt de cette approche pluridisciplinaire en médecine sportive a également été soulignée par d’autres auteurs </a:t>
            </a:r>
            <a:r>
              <a:rPr lang="fr-FR" i="1" dirty="0">
                <a:solidFill>
                  <a:srgbClr val="000000"/>
                </a:solidFill>
                <a:latin typeface="LDHZEI+HelveticaNeue-Italic"/>
              </a:rPr>
              <a:t>(50)(51)</a:t>
            </a:r>
            <a:r>
              <a:rPr lang="fr-FR" dirty="0">
                <a:solidFill>
                  <a:srgbClr val="000000"/>
                </a:solidFill>
                <a:latin typeface="CQHOQR+HelveticaNeue"/>
              </a:rPr>
              <a:t>. </a:t>
            </a:r>
          </a:p>
          <a:p>
            <a:r>
              <a:rPr lang="fr-FR" b="1" dirty="0">
                <a:solidFill>
                  <a:srgbClr val="000000"/>
                </a:solidFill>
                <a:latin typeface="CQHOQR+HelveticaNeue"/>
              </a:rPr>
              <a:t>N= 94 :</a:t>
            </a:r>
            <a:r>
              <a:rPr lang="fr-FR" dirty="0">
                <a:solidFill>
                  <a:srgbClr val="000000"/>
                </a:solidFill>
                <a:latin typeface="CQHOQR+HelveticaNeue"/>
              </a:rPr>
              <a:t> Un travail réalisé en 2016 par </a:t>
            </a:r>
            <a:r>
              <a:rPr lang="fr-FR" b="1" dirty="0">
                <a:solidFill>
                  <a:srgbClr val="000000"/>
                </a:solidFill>
                <a:latin typeface="MKPKNV+HelveticaNeue-Bold"/>
              </a:rPr>
              <a:t>Yang et al. </a:t>
            </a:r>
            <a:r>
              <a:rPr lang="fr-FR" dirty="0">
                <a:solidFill>
                  <a:srgbClr val="000000"/>
                </a:solidFill>
                <a:latin typeface="CQHOQR+HelveticaNeue"/>
              </a:rPr>
              <a:t>avait pour vocation de clarifier le rôle de la médecine coréenne, basée notamment sur la thérapie manuelle et l’acupuncture, sur la prise en charge des blessures de joueurs nationaux de volley-ball, au cours de la saison 2013-2014. La pratique de 6 médecins des équipes de volley-ball a été étudiée. Ces derniers ont soigné 166 blessures, localisées aux genoux, au bas du dos, aux coudes et aux chevilles, chez 94 volleyeurs coréens. Le traitement le plus fréquent était l’acupuncture (40%), suivi de la thérapie manuelle (16%). Ce dernier traitement permettrait de corriger les dysfonctions et de contrôler les douleurs, et représenterait selon les auteurs, un modèle de traitement en médecine du sport amateur comme professionnel </a:t>
            </a:r>
            <a:r>
              <a:rPr lang="fr-FR" i="1" dirty="0">
                <a:solidFill>
                  <a:srgbClr val="000000"/>
                </a:solidFill>
                <a:latin typeface="LDHZEI+HelveticaNeue-Italic"/>
              </a:rPr>
              <a:t>(48)</a:t>
            </a:r>
            <a:r>
              <a:rPr lang="fr-FR" dirty="0">
                <a:solidFill>
                  <a:srgbClr val="000000"/>
                </a:solidFill>
                <a:latin typeface="CQHOQR+HelveticaNeue"/>
              </a:rPr>
              <a:t>.  </a:t>
            </a:r>
          </a:p>
          <a:p>
            <a:pPr defTabSz="966064">
              <a:defRPr/>
            </a:pPr>
            <a:endParaRPr lang="fr-FR" b="1" dirty="0">
              <a:solidFill>
                <a:srgbClr val="000000"/>
              </a:solidFill>
              <a:latin typeface="CQHOQR+HelveticaNeue"/>
            </a:endParaRPr>
          </a:p>
          <a:p>
            <a:pPr defTabSz="966064">
              <a:defRPr/>
            </a:pPr>
            <a:r>
              <a:rPr lang="fr-FR" b="1" dirty="0">
                <a:solidFill>
                  <a:srgbClr val="000000"/>
                </a:solidFill>
                <a:latin typeface="CQHOQR+HelveticaNeue"/>
              </a:rPr>
              <a:t>3/ </a:t>
            </a:r>
            <a:r>
              <a:rPr lang="fr-FR" b="1" u="sng" dirty="0">
                <a:solidFill>
                  <a:srgbClr val="000000"/>
                </a:solidFill>
                <a:latin typeface="CQHOQR+HelveticaNeue"/>
              </a:rPr>
              <a:t>étude plusieurs objectifs : </a:t>
            </a:r>
          </a:p>
          <a:p>
            <a:r>
              <a:rPr lang="fr-FR" b="1" u="sng" dirty="0">
                <a:solidFill>
                  <a:srgbClr val="000000"/>
                </a:solidFill>
                <a:latin typeface="CQHOQR+HelveticaNeue"/>
              </a:rPr>
              <a:t>Effet des manipulations sur performance </a:t>
            </a:r>
            <a:r>
              <a:rPr lang="fr-FR" b="1" dirty="0">
                <a:solidFill>
                  <a:srgbClr val="000000"/>
                </a:solidFill>
                <a:latin typeface="CQHOQR+HelveticaNeue"/>
              </a:rPr>
              <a:t>( Force de préhension ,ou </a:t>
            </a:r>
            <a:r>
              <a:rPr lang="fr-FR" b="1" dirty="0" err="1">
                <a:solidFill>
                  <a:srgbClr val="000000"/>
                </a:solidFill>
                <a:latin typeface="CQHOQR+HelveticaNeue"/>
              </a:rPr>
              <a:t>controle</a:t>
            </a:r>
            <a:r>
              <a:rPr lang="fr-FR" b="1" dirty="0">
                <a:solidFill>
                  <a:srgbClr val="000000"/>
                </a:solidFill>
                <a:latin typeface="CQHOQR+HelveticaNeue"/>
              </a:rPr>
              <a:t> reflexe H soléaire ) :</a:t>
            </a:r>
            <a:r>
              <a:rPr lang="fr-FR" dirty="0">
                <a:solidFill>
                  <a:srgbClr val="000000"/>
                </a:solidFill>
                <a:latin typeface="CQHOQR+HelveticaNeue"/>
              </a:rPr>
              <a:t>En 2018, </a:t>
            </a:r>
            <a:r>
              <a:rPr lang="fr-FR" b="1" dirty="0">
                <a:solidFill>
                  <a:srgbClr val="000000"/>
                </a:solidFill>
                <a:latin typeface="MKPKNV+HelveticaNeue-Bold"/>
              </a:rPr>
              <a:t>Christiansen et al. </a:t>
            </a:r>
            <a:r>
              <a:rPr lang="fr-FR" dirty="0">
                <a:solidFill>
                  <a:srgbClr val="000000"/>
                </a:solidFill>
                <a:latin typeface="CQHOQR+HelveticaNeue"/>
              </a:rPr>
              <a:t>ont étudié les e</a:t>
            </a:r>
            <a:r>
              <a:rPr lang="fr-FR" dirty="0">
                <a:solidFill>
                  <a:srgbClr val="000000"/>
                </a:solidFill>
                <a:latin typeface="MGWNMC+HelveticaNeue"/>
              </a:rPr>
              <a:t>ff</a:t>
            </a:r>
            <a:r>
              <a:rPr lang="fr-FR" dirty="0">
                <a:solidFill>
                  <a:srgbClr val="000000"/>
                </a:solidFill>
                <a:latin typeface="CQHOQR+HelveticaNeue"/>
              </a:rPr>
              <a:t>ets d’une séance de manipulation vertébrale sur la force et le contrôle musculaire du muscle soléaire chez 11 athlètes élites internationaux de Taekwondo sou</a:t>
            </a:r>
            <a:r>
              <a:rPr lang="fr-FR" dirty="0">
                <a:solidFill>
                  <a:srgbClr val="000000"/>
                </a:solidFill>
                <a:latin typeface="MGWNMC+HelveticaNeue"/>
              </a:rPr>
              <a:t>ff</a:t>
            </a:r>
            <a:r>
              <a:rPr lang="fr-FR" dirty="0">
                <a:solidFill>
                  <a:srgbClr val="000000"/>
                </a:solidFill>
                <a:latin typeface="CQHOQR+HelveticaNeue"/>
              </a:rPr>
              <a:t>rant de douleurs ou tensions rachidiennes. Ces 2 paramètres musculaires étudiés au niveau des fléchisseurs plantaires de la cheville sont connus comme étant des facteurs de performance sportive. Ces mesures de force musculaire et de la commande neuronale ont été réalisées avant et après manipulation d’un DIM rachidien à haute vélocité et faible amplitude (technique HVLA). Les </a:t>
            </a:r>
            <a:r>
              <a:rPr lang="fr-FR" b="1" dirty="0">
                <a:solidFill>
                  <a:srgbClr val="000000"/>
                </a:solidFill>
                <a:latin typeface="CQHOQR+HelveticaNeue"/>
              </a:rPr>
              <a:t>auteurs ont conclu à l’augmentation de force musculaire et de la commande corticale des muscles fléchisseurs plantaires de la cheville chez les athlètes élites de Taekwondo</a:t>
            </a:r>
            <a:r>
              <a:rPr lang="fr-FR" dirty="0">
                <a:solidFill>
                  <a:srgbClr val="000000"/>
                </a:solidFill>
                <a:latin typeface="CQHOQR+HelveticaNeue"/>
              </a:rPr>
              <a:t>. L’augmentation de cette force maximale à duré 30 minutes et l’augmentation de l’excitabilité corticospinale a persisté pendant au moins 60 minutes </a:t>
            </a:r>
            <a:r>
              <a:rPr lang="fr-FR" i="1" dirty="0">
                <a:solidFill>
                  <a:srgbClr val="000000"/>
                </a:solidFill>
                <a:latin typeface="LDHZEI+HelveticaNeue-Italic"/>
              </a:rPr>
              <a:t>(33)</a:t>
            </a:r>
            <a:r>
              <a:rPr lang="fr-FR" dirty="0">
                <a:solidFill>
                  <a:srgbClr val="000000"/>
                </a:solidFill>
                <a:latin typeface="CQHOQR+HelveticaNeue"/>
              </a:rPr>
              <a:t>. </a:t>
            </a:r>
            <a:r>
              <a:rPr lang="fr-FR" b="1" dirty="0">
                <a:solidFill>
                  <a:srgbClr val="000000"/>
                </a:solidFill>
                <a:latin typeface="CQHOQR+HelveticaNeue"/>
              </a:rPr>
              <a:t>De façon assez analogique </a:t>
            </a:r>
            <a:r>
              <a:rPr lang="fr-FR" b="1" dirty="0">
                <a:solidFill>
                  <a:srgbClr val="000000"/>
                </a:solidFill>
                <a:latin typeface="MKPKNV+HelveticaNeue-Bold"/>
              </a:rPr>
              <a:t>Botelho en al</a:t>
            </a:r>
            <a:r>
              <a:rPr lang="fr-FR" dirty="0">
                <a:solidFill>
                  <a:srgbClr val="000000"/>
                </a:solidFill>
                <a:latin typeface="CQHOQR+HelveticaNeue"/>
              </a:rPr>
              <a:t>. (2012) ont évalué, chez 10 athlètes judokas de niveau national, les e</a:t>
            </a:r>
            <a:r>
              <a:rPr lang="fr-FR" dirty="0">
                <a:solidFill>
                  <a:srgbClr val="000000"/>
                </a:solidFill>
                <a:latin typeface="MGWNMC+HelveticaNeue"/>
              </a:rPr>
              <a:t>ff</a:t>
            </a:r>
            <a:r>
              <a:rPr lang="fr-FR" dirty="0">
                <a:solidFill>
                  <a:srgbClr val="000000"/>
                </a:solidFill>
                <a:latin typeface="CQHOQR+HelveticaNeue"/>
              </a:rPr>
              <a:t>ets de manipulations du rachis cervical sur la force de préhension  </a:t>
            </a:r>
          </a:p>
          <a:p>
            <a:pPr defTabSz="966064">
              <a:defRPr/>
            </a:pPr>
            <a:endParaRPr lang="fr-FR" b="1" dirty="0">
              <a:solidFill>
                <a:srgbClr val="000000"/>
              </a:solidFill>
              <a:latin typeface="CQHOQR+HelveticaNeue"/>
            </a:endParaRPr>
          </a:p>
          <a:p>
            <a:pPr defTabSz="966064">
              <a:defRPr/>
            </a:pPr>
            <a:r>
              <a:rPr lang="fr-FR" b="1" u="sng" dirty="0">
                <a:solidFill>
                  <a:srgbClr val="000000"/>
                </a:solidFill>
                <a:latin typeface="CQHOQR+HelveticaNeue"/>
              </a:rPr>
              <a:t>Effet  des Thérapies manuelles </a:t>
            </a:r>
          </a:p>
          <a:p>
            <a:pPr defTabSz="966064">
              <a:defRPr/>
            </a:pPr>
            <a:endParaRPr lang="fr-FR" b="1" dirty="0">
              <a:solidFill>
                <a:srgbClr val="000000"/>
              </a:solidFill>
              <a:latin typeface="CQHOQR+HelveticaNeue"/>
            </a:endParaRPr>
          </a:p>
          <a:p>
            <a:r>
              <a:rPr lang="fr-FR" dirty="0">
                <a:solidFill>
                  <a:srgbClr val="000000"/>
                </a:solidFill>
                <a:latin typeface="CQHOQR+HelveticaNeue"/>
              </a:rPr>
              <a:t>En 2015, </a:t>
            </a:r>
            <a:r>
              <a:rPr lang="fr-FR" b="1" dirty="0" err="1">
                <a:solidFill>
                  <a:srgbClr val="000000"/>
                </a:solidFill>
                <a:latin typeface="MKPKNV+HelveticaNeue-Bold"/>
              </a:rPr>
              <a:t>MacIntyre</a:t>
            </a:r>
            <a:r>
              <a:rPr lang="fr-FR" b="1" dirty="0">
                <a:solidFill>
                  <a:srgbClr val="000000"/>
                </a:solidFill>
                <a:latin typeface="MKPKNV+HelveticaNeue-Bold"/>
              </a:rPr>
              <a:t> et al. </a:t>
            </a:r>
            <a:r>
              <a:rPr lang="fr-FR" dirty="0">
                <a:solidFill>
                  <a:srgbClr val="000000"/>
                </a:solidFill>
                <a:latin typeface="CQHOQR+HelveticaNeue"/>
              </a:rPr>
              <a:t>ont réalisé une étude de cas sur la prise en charge conservatrice d’un Gardien de Hockey élite de 22 ans sou</a:t>
            </a:r>
            <a:r>
              <a:rPr lang="fr-FR" dirty="0">
                <a:solidFill>
                  <a:srgbClr val="000000"/>
                </a:solidFill>
                <a:latin typeface="MGWNMC+HelveticaNeue"/>
              </a:rPr>
              <a:t>ff</a:t>
            </a:r>
            <a:r>
              <a:rPr lang="fr-FR" dirty="0">
                <a:solidFill>
                  <a:srgbClr val="000000"/>
                </a:solidFill>
                <a:latin typeface="CQHOQR+HelveticaNeue"/>
              </a:rPr>
              <a:t>rant d’un conflit </a:t>
            </a:r>
            <a:r>
              <a:rPr lang="fr-FR" dirty="0" err="1">
                <a:solidFill>
                  <a:srgbClr val="000000"/>
                </a:solidFill>
                <a:latin typeface="CQHOQR+HelveticaNeue"/>
              </a:rPr>
              <a:t>fémoro</a:t>
            </a:r>
            <a:r>
              <a:rPr lang="fr-FR" dirty="0">
                <a:solidFill>
                  <a:srgbClr val="000000"/>
                </a:solidFill>
                <a:latin typeface="CQHOQR+HelveticaNeue"/>
              </a:rPr>
              <a:t>-acétabulaire. par </a:t>
            </a:r>
            <a:r>
              <a:rPr lang="fr-FR" b="1" dirty="0">
                <a:solidFill>
                  <a:srgbClr val="000000"/>
                </a:solidFill>
                <a:latin typeface="MKPKNV+HelveticaNeue-Bold"/>
              </a:rPr>
              <a:t>Julian et al. </a:t>
            </a:r>
            <a:r>
              <a:rPr lang="fr-FR" dirty="0">
                <a:solidFill>
                  <a:srgbClr val="000000"/>
                </a:solidFill>
                <a:latin typeface="CQHOQR+HelveticaNeue"/>
              </a:rPr>
              <a:t>(2010), plaçait déjà la thérapie manuelle au centre de la prise en charge thérapeutique chez les joueurs internationaux participants aux championnats du monde de Hockey en 2007 </a:t>
            </a:r>
            <a:r>
              <a:rPr lang="fr-FR" i="1" dirty="0">
                <a:solidFill>
                  <a:srgbClr val="000000"/>
                </a:solidFill>
                <a:latin typeface="LDHZEI+HelveticaNeue-Italic"/>
              </a:rPr>
              <a:t>(46)</a:t>
            </a:r>
            <a:r>
              <a:rPr lang="fr-FR" dirty="0">
                <a:solidFill>
                  <a:srgbClr val="000000"/>
                </a:solidFill>
                <a:latin typeface="CQHOQR+HelveticaNeue"/>
              </a:rPr>
              <a:t>.  </a:t>
            </a:r>
          </a:p>
          <a:p>
            <a:pPr defTabSz="966064">
              <a:defRPr/>
            </a:pPr>
            <a:r>
              <a:rPr lang="fr-FR" dirty="0">
                <a:solidFill>
                  <a:srgbClr val="000000"/>
                </a:solidFill>
                <a:latin typeface="CQHOQR+HelveticaNeue"/>
              </a:rPr>
              <a:t>Un case report réalisé en 2017 par </a:t>
            </a:r>
            <a:r>
              <a:rPr lang="fr-FR" b="1" dirty="0">
                <a:solidFill>
                  <a:srgbClr val="000000"/>
                </a:solidFill>
                <a:latin typeface="MKPKNV+HelveticaNeue-Bold"/>
              </a:rPr>
              <a:t>Short et al. </a:t>
            </a:r>
            <a:r>
              <a:rPr lang="fr-FR" dirty="0">
                <a:solidFill>
                  <a:srgbClr val="000000"/>
                </a:solidFill>
                <a:latin typeface="CQHOQR+HelveticaNeue"/>
              </a:rPr>
              <a:t>relatait également de la prise en charge conservatrice de 5 athlètes de niveau élite qui sou</a:t>
            </a:r>
            <a:r>
              <a:rPr lang="fr-FR" dirty="0">
                <a:solidFill>
                  <a:srgbClr val="000000"/>
                </a:solidFill>
                <a:latin typeface="MGWNMC+HelveticaNeue"/>
              </a:rPr>
              <a:t>ff</a:t>
            </a:r>
            <a:r>
              <a:rPr lang="fr-FR" dirty="0">
                <a:solidFill>
                  <a:srgbClr val="000000"/>
                </a:solidFill>
                <a:latin typeface="CQHOQR+HelveticaNeue"/>
              </a:rPr>
              <a:t>raient de douleurs de hanche, de l’aine et du bas du dos. Les pathologies primaires incriminées étaient variées : lésions des adducteurs, </a:t>
            </a:r>
            <a:r>
              <a:rPr lang="fr-FR" b="1" dirty="0">
                <a:solidFill>
                  <a:srgbClr val="000000"/>
                </a:solidFill>
                <a:latin typeface="CQHOQR+HelveticaNeue"/>
              </a:rPr>
              <a:t>conflit </a:t>
            </a:r>
            <a:r>
              <a:rPr lang="fr-FR" b="1" dirty="0" err="1">
                <a:solidFill>
                  <a:srgbClr val="000000"/>
                </a:solidFill>
                <a:latin typeface="CQHOQR+HelveticaNeue"/>
              </a:rPr>
              <a:t>fémoro</a:t>
            </a:r>
            <a:r>
              <a:rPr lang="fr-FR" b="1" dirty="0">
                <a:solidFill>
                  <a:srgbClr val="000000"/>
                </a:solidFill>
                <a:latin typeface="CQHOQR+HelveticaNeue"/>
              </a:rPr>
              <a:t>-acétabulaire, lésion du labrum acétabulaire</a:t>
            </a:r>
            <a:r>
              <a:rPr lang="fr-FR" dirty="0">
                <a:solidFill>
                  <a:srgbClr val="000000"/>
                </a:solidFill>
                <a:latin typeface="CQHOQR+HelveticaNeue"/>
              </a:rPr>
              <a:t>, lombalgie mécanique aiguë. Ces lésions étaient toutes responsables de dysfonctions avec limitations de mobilité et troubles du contrôle moteur de la région lombo-pelvienne et/ou de hanche. La thérapie manuelle était utilisée pour les 3 phases de rééducation selon le protocole suivant :  </a:t>
            </a:r>
          </a:p>
          <a:p>
            <a:pPr defTabSz="966064">
              <a:defRPr/>
            </a:pPr>
            <a:r>
              <a:rPr lang="fr-FR" dirty="0">
                <a:solidFill>
                  <a:srgbClr val="000000"/>
                </a:solidFill>
                <a:latin typeface="CQHOQR+HelveticaNeue"/>
              </a:rPr>
              <a:t>2013:  COOL et Al  : trouble de la cinématique scapulaire et pathologies de l’épaule ou cervicalgies a été établis dans la littérature, </a:t>
            </a:r>
            <a:r>
              <a:rPr lang="fr-FR" b="1" dirty="0">
                <a:solidFill>
                  <a:srgbClr val="000000"/>
                </a:solidFill>
                <a:latin typeface="CQHOQR+HelveticaNeue"/>
              </a:rPr>
              <a:t>la prise en charge rééducative semble faire défaut ;plusieurs techniques de MMO  sont  recommandées pour une meilleure  flexibilité des muscles scapulaires ( </a:t>
            </a:r>
            <a:r>
              <a:rPr lang="fr-FR" b="1" dirty="0" err="1">
                <a:solidFill>
                  <a:srgbClr val="000000"/>
                </a:solidFill>
                <a:latin typeface="CQHOQR+HelveticaNeue"/>
              </a:rPr>
              <a:t>etirements</a:t>
            </a:r>
            <a:r>
              <a:rPr lang="fr-FR" b="1" dirty="0">
                <a:solidFill>
                  <a:srgbClr val="000000"/>
                </a:solidFill>
                <a:latin typeface="CQHOQR+HelveticaNeue"/>
              </a:rPr>
              <a:t>, mobilisations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2831645"/>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notes 2"/>
          <p:cNvSpPr>
            <a:spLocks noGrp="1"/>
          </p:cNvSpPr>
          <p:nvPr>
            <p:ph type="body" idx="1"/>
          </p:nvPr>
        </p:nvSpPr>
        <p:spPr/>
        <p:txBody>
          <a:bodyPr/>
          <a:lstStyle/>
          <a:p>
            <a:r>
              <a:rPr lang="fr-FR" b="1" dirty="0">
                <a:solidFill>
                  <a:srgbClr val="FFFF00"/>
                </a:solidFill>
              </a:rPr>
              <a:t>La force du médecin de Médecine Manuelle réside par sa capacité d’analyse par un examen clinique méthodique et rigoureux à la recherche de dérangement douloureux intervertébraux mineur pouvant être la conséquence d’une  </a:t>
            </a:r>
            <a:r>
              <a:rPr lang="fr-FR" b="1" dirty="0" err="1">
                <a:solidFill>
                  <a:srgbClr val="FFFF00"/>
                </a:solidFill>
              </a:rPr>
              <a:t>dystabilité</a:t>
            </a:r>
            <a:r>
              <a:rPr lang="fr-FR" b="1" dirty="0">
                <a:solidFill>
                  <a:srgbClr val="FFFF00"/>
                </a:solidFill>
              </a:rPr>
              <a:t> fonctionnelle rachidienne. Seul le médecin de</a:t>
            </a:r>
            <a:r>
              <a:rPr lang="fr-FR" b="1" dirty="0"/>
              <a:t> médecine manuelle formé à  la méthode peut retrouver ces dysfonctionnements douloureux pour soigner, prévenir et proposer des pistes thérapeutiques nouvelles pour l’optimisation de la performance</a:t>
            </a:r>
            <a:r>
              <a:rPr lang="fr-FR" dirty="0"/>
              <a:t>. Le Médecin de Médecine Manuelle par sa méthode clinique rigoureuse a ainsi  toute sa place dans le sport de haut niveau délimitant ainsi le champ d’action de pathologies mécaniques rachidiennes d’autant que rappelons le les examens complémentaires ( imageries)  sont souvent peu contributives. </a:t>
            </a:r>
            <a:endParaRPr lang="fr-FR"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806671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331299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notes 2"/>
          <p:cNvSpPr>
            <a:spLocks noGrp="1"/>
          </p:cNvSpPr>
          <p:nvPr>
            <p:ph type="body" idx="1"/>
          </p:nvPr>
        </p:nvSpPr>
        <p:spPr/>
        <p:txBody>
          <a:bodyPr/>
          <a:lstStyle/>
          <a:p>
            <a:r>
              <a:rPr lang="fr-FR" b="1" u="sng" dirty="0"/>
              <a:t>Bases du canoë kayak slalom :  </a:t>
            </a:r>
            <a:r>
              <a:rPr lang="fr-FR" u="sng" dirty="0"/>
              <a:t>  </a:t>
            </a:r>
            <a:r>
              <a:rPr lang="fr-FR" b="1" dirty="0"/>
              <a:t>Effectuer le plus vite possible </a:t>
            </a:r>
            <a:r>
              <a:rPr lang="fr-FR" dirty="0"/>
              <a:t>une « descente » d’environ 400 m sur un bassin au débit moyen de 14m3/sec en empruntant des passages matérialisés ( portes vertes vers l’aval, rouges à remonter vers l’amont). L’athlète doit passer dans la porte, sans la toucher, la tête et une partie de l’embarcation. </a:t>
            </a:r>
          </a:p>
          <a:p>
            <a:r>
              <a:rPr lang="fr-FR" b="1" dirty="0"/>
              <a:t>Canoé: - pratique à genoux - fesses posées sur un pouf dur - pagaie </a:t>
            </a:r>
            <a:r>
              <a:rPr lang="fr-FR" b="1" dirty="0" err="1"/>
              <a:t>monopale</a:t>
            </a:r>
            <a:r>
              <a:rPr lang="fr-FR" b="1" dirty="0"/>
              <a:t>.</a:t>
            </a:r>
          </a:p>
          <a:p>
            <a:r>
              <a:rPr lang="fr-FR" b="1" dirty="0"/>
              <a:t>Kayak: - pratique assis - cales sous les pieds- pagaie double</a:t>
            </a:r>
            <a:r>
              <a:rPr lang="fr-FR" dirty="0"/>
              <a:t>.</a:t>
            </a:r>
          </a:p>
          <a:p>
            <a:r>
              <a:rPr lang="fr-FR" b="1" u="sng" dirty="0"/>
              <a:t>Notions de navigation </a:t>
            </a:r>
            <a:r>
              <a:rPr lang="fr-FR" b="1" dirty="0"/>
              <a:t>:  </a:t>
            </a:r>
            <a:r>
              <a:rPr lang="fr-FR" b="1" dirty="0" err="1"/>
              <a:t>Role</a:t>
            </a:r>
            <a:r>
              <a:rPr lang="fr-FR" b="1" dirty="0"/>
              <a:t> fondamental du membre supérieur</a:t>
            </a:r>
            <a:r>
              <a:rPr lang="fr-FR" dirty="0"/>
              <a:t>:  Orientation de la pagaie, Traction du bateau, Dégagement de la pagaie hors de l’eau</a:t>
            </a:r>
          </a:p>
          <a:p>
            <a:pPr marL="457269" indent="-457269" defTabSz="619219">
              <a:lnSpc>
                <a:spcPct val="117999"/>
              </a:lnSpc>
              <a:spcBef>
                <a:spcPts val="4332"/>
              </a:spcBef>
              <a:defRPr sz="3691"/>
            </a:pPr>
            <a:r>
              <a:rPr lang="fr-FR" sz="1100" b="1" dirty="0"/>
              <a:t>Les membres inférieurs permettent de faire corps avec l’embarcation et orientent le bateau par des appuis </a:t>
            </a:r>
            <a:r>
              <a:rPr lang="fr-FR" sz="1100" dirty="0"/>
              <a:t>( provoquant rotation </a:t>
            </a:r>
            <a:r>
              <a:rPr lang="fr-FR" sz="1100" dirty="0" err="1"/>
              <a:t>hémibassin</a:t>
            </a:r>
            <a:r>
              <a:rPr lang="fr-FR" sz="1100" dirty="0"/>
              <a:t>) Les membres inférieurs permettent de faire corps avec l’embarcation et de l’orienter (via des mouvement de l’</a:t>
            </a:r>
            <a:r>
              <a:rPr lang="fr-FR" sz="1100" dirty="0" err="1"/>
              <a:t>hémibassin</a:t>
            </a:r>
            <a:r>
              <a:rPr lang="fr-FR" sz="1100" dirty="0"/>
              <a:t>). </a:t>
            </a:r>
            <a:r>
              <a:rPr lang="fr-FR" sz="1100" b="1" dirty="0"/>
              <a:t>Le passage de la tête et d’une partie de l’embarcation dans la porte sans la toucher impose des contraintes+++ au rachis cervico-dorsal et lombaire</a:t>
            </a:r>
            <a:r>
              <a:rPr lang="fr-FR" sz="1100" dirty="0"/>
              <a:t>. </a:t>
            </a:r>
          </a:p>
          <a:p>
            <a:pPr marL="457269" indent="-457269" defTabSz="619219">
              <a:lnSpc>
                <a:spcPct val="117999"/>
              </a:lnSpc>
              <a:spcBef>
                <a:spcPts val="4332"/>
              </a:spcBef>
              <a:defRPr sz="3691"/>
            </a:pPr>
            <a:endParaRPr lang="fr-FR" sz="1100" dirty="0"/>
          </a:p>
          <a:p>
            <a:pPr marL="457269" indent="-457269" defTabSz="619219">
              <a:spcBef>
                <a:spcPts val="4332"/>
              </a:spcBef>
              <a:defRPr sz="3691"/>
            </a:pPr>
            <a:endParaRPr lang="fr-FR" sz="1100" dirty="0"/>
          </a:p>
          <a:p>
            <a:pPr marL="457269" indent="-457269" defTabSz="619219">
              <a:spcBef>
                <a:spcPts val="4332"/>
              </a:spcBef>
              <a:defRPr sz="3691"/>
            </a:pPr>
            <a:endParaRPr lang="fr-FR" sz="1100" dirty="0"/>
          </a:p>
          <a:p>
            <a:endParaRPr lang="fr-FR"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789215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notes 2"/>
          <p:cNvSpPr>
            <a:spLocks noGrp="1"/>
          </p:cNvSpPr>
          <p:nvPr>
            <p:ph type="body" idx="1"/>
          </p:nvPr>
        </p:nvSpPr>
        <p:spPr/>
        <p:txBody>
          <a:bodyPr/>
          <a:lstStyle/>
          <a:p>
            <a:pPr marL="502352" indent="-502352" defTabSz="680269">
              <a:spcBef>
                <a:spcPts val="4860"/>
              </a:spcBef>
              <a:defRPr sz="4055"/>
            </a:pPr>
            <a:r>
              <a:rPr lang="fr-FR" sz="1100" b="1" dirty="0"/>
              <a:t>Analyse des pathologies du collectif France sur trois années consécutives</a:t>
            </a:r>
            <a:r>
              <a:rPr lang="fr-FR" sz="1100" dirty="0"/>
              <a:t>.</a:t>
            </a:r>
          </a:p>
          <a:p>
            <a:r>
              <a:rPr lang="fr-FR" dirty="0"/>
              <a:t>22 athlètes: âge moyen de 23 ans chez les filles et de 25 ans chez les garçons.</a:t>
            </a:r>
            <a:r>
              <a:rPr lang="fr-FR" dirty="0">
                <a:solidFill>
                  <a:srgbClr val="000000"/>
                </a:solidFill>
                <a:latin typeface="Arial" panose="020B0604020202020204" pitchFamily="34" charset="0"/>
              </a:rPr>
              <a:t> </a:t>
            </a:r>
          </a:p>
          <a:p>
            <a:r>
              <a:rPr lang="fr-FR" b="1" dirty="0">
                <a:solidFill>
                  <a:srgbClr val="000000"/>
                </a:solidFill>
                <a:latin typeface="Arial" panose="020B0604020202020204" pitchFamily="34" charset="0"/>
              </a:rPr>
              <a:t>Suivi :</a:t>
            </a:r>
            <a:r>
              <a:rPr lang="fr-FR" dirty="0">
                <a:solidFill>
                  <a:srgbClr val="000000"/>
                </a:solidFill>
                <a:latin typeface="Arial" panose="020B0604020202020204" pitchFamily="34" charset="0"/>
              </a:rPr>
              <a:t>Ils ont été examinés lors de bilans, stages ou actions internationales et leurs doléances musculaires ou articulaires consignées dans leur dossier.  Seules les consultations secondaires à des « plaintes » physiques ont été prises en compte. Les athlètes ont donc été vus systématiquement en début de saison et suivis régulièrement sur les stages et les échéances finales.  Le nombre moyen de consultations a été très variable selon les athlètes et les saisons. D’une dizaine en trois ans jusqu’à plus d’une soixantaine sur la période totale de suivi</a:t>
            </a:r>
            <a:endParaRPr lang="fr-FR" b="1" dirty="0"/>
          </a:p>
          <a:p>
            <a:pPr defTabSz="966064">
              <a:defRPr/>
            </a:pPr>
            <a:r>
              <a:rPr lang="fr-FR" b="1" dirty="0"/>
              <a:t>Descriptif </a:t>
            </a:r>
          </a:p>
          <a:p>
            <a:pPr defTabSz="966064">
              <a:defRPr/>
            </a:pPr>
            <a:r>
              <a:rPr lang="fr-FR" b="1" dirty="0"/>
              <a:t>F : </a:t>
            </a:r>
            <a:r>
              <a:rPr lang="fr-FR" dirty="0">
                <a:solidFill>
                  <a:srgbClr val="000000"/>
                </a:solidFill>
                <a:latin typeface="Arial" panose="020B0604020202020204" pitchFamily="34" charset="0"/>
              </a:rPr>
              <a:t>La plus jeune des femmes a 20 ans. La plus âgée 35 ans.  L’âge moyen des femmes est de 23 ans. </a:t>
            </a:r>
          </a:p>
          <a:p>
            <a:r>
              <a:rPr lang="fr-FR" dirty="0">
                <a:solidFill>
                  <a:srgbClr val="000000"/>
                </a:solidFill>
                <a:latin typeface="Arial" panose="020B0604020202020204" pitchFamily="34" charset="0"/>
              </a:rPr>
              <a:t>La durée moyenne de carrière en haut niveau est de 7 ans.  Le palmarès des femmes retrouve des titres multiples ( JO de Tokyo ( C1CM U23 (C1 et K1) et de </a:t>
            </a:r>
            <a:r>
              <a:rPr lang="fr-FR" dirty="0" err="1">
                <a:solidFill>
                  <a:srgbClr val="000000"/>
                </a:solidFill>
                <a:latin typeface="Arial" panose="020B0604020202020204" pitchFamily="34" charset="0"/>
              </a:rPr>
              <a:t>tres</a:t>
            </a:r>
            <a:r>
              <a:rPr lang="fr-FR" dirty="0">
                <a:solidFill>
                  <a:srgbClr val="000000"/>
                </a:solidFill>
                <a:latin typeface="Arial" panose="020B0604020202020204" pitchFamily="34" charset="0"/>
              </a:rPr>
              <a:t> nombreuses victoires en coupe du monde et titres en équipe.  5 pratiquent le kayak exclusivement, 1 le canoë et 3 sont à haut niveau dans les deux disciplines. La tendance mondiale chez les femmes étant « à doubler » c’est à dire à pratiquer les deux disciplines. Le </a:t>
            </a:r>
            <a:r>
              <a:rPr lang="fr-FR" dirty="0" err="1">
                <a:solidFill>
                  <a:srgbClr val="000000"/>
                </a:solidFill>
                <a:latin typeface="Arial" panose="020B0604020202020204" pitchFamily="34" charset="0"/>
              </a:rPr>
              <a:t>turn</a:t>
            </a:r>
            <a:r>
              <a:rPr lang="fr-FR" dirty="0">
                <a:solidFill>
                  <a:srgbClr val="000000"/>
                </a:solidFill>
                <a:latin typeface="Arial" panose="020B0604020202020204" pitchFamily="34" charset="0"/>
              </a:rPr>
              <a:t> over chez les céistes féminines est asse important puisqu’une seule est restée les trois années consécutives en équipe. </a:t>
            </a:r>
          </a:p>
          <a:p>
            <a:r>
              <a:rPr lang="fr-FR" b="1" dirty="0">
                <a:solidFill>
                  <a:srgbClr val="000000"/>
                </a:solidFill>
                <a:latin typeface="Arial" panose="020B0604020202020204" pitchFamily="34" charset="0"/>
              </a:rPr>
              <a:t>H</a:t>
            </a:r>
            <a:r>
              <a:rPr lang="fr-FR" dirty="0">
                <a:solidFill>
                  <a:srgbClr val="000000"/>
                </a:solidFill>
                <a:latin typeface="Arial" panose="020B0604020202020204" pitchFamily="34" charset="0"/>
              </a:rPr>
              <a:t> : En qui concerne les hommes, le plus jeune a 19 ans. Le plus âgé 35 ans.  L’âge moyen des hommes est de 25 ans</a:t>
            </a:r>
          </a:p>
          <a:p>
            <a:r>
              <a:rPr lang="fr-FR" dirty="0">
                <a:solidFill>
                  <a:srgbClr val="000000"/>
                </a:solidFill>
                <a:latin typeface="Arial" panose="020B0604020202020204" pitchFamily="34" charset="0"/>
              </a:rPr>
              <a:t>La durée moyenne de carrière en haut niveau étant de 13 ans.  Le palmarès des hommes est très fourni:  champion olympique de C1 à Rio, deux titres de champion du monde C et K , un titre de champion d’ </a:t>
            </a:r>
            <a:r>
              <a:rPr lang="fr-FR" dirty="0" err="1">
                <a:solidFill>
                  <a:srgbClr val="000000"/>
                </a:solidFill>
                <a:latin typeface="Arial" panose="020B0604020202020204" pitchFamily="34" charset="0"/>
              </a:rPr>
              <a:t>urope</a:t>
            </a:r>
            <a:r>
              <a:rPr lang="fr-FR" dirty="0">
                <a:solidFill>
                  <a:srgbClr val="000000"/>
                </a:solidFill>
                <a:latin typeface="Arial" panose="020B0604020202020204" pitchFamily="34" charset="0"/>
              </a:rPr>
              <a:t> C1, un titre de champion du monde C en U23, un titre champion d’ </a:t>
            </a:r>
            <a:r>
              <a:rPr lang="fr-FR" dirty="0" err="1">
                <a:solidFill>
                  <a:srgbClr val="000000"/>
                </a:solidFill>
                <a:latin typeface="Arial" panose="020B0604020202020204" pitchFamily="34" charset="0"/>
              </a:rPr>
              <a:t>urope</a:t>
            </a:r>
            <a:r>
              <a:rPr lang="fr-FR" dirty="0">
                <a:solidFill>
                  <a:srgbClr val="000000"/>
                </a:solidFill>
                <a:latin typeface="Arial" panose="020B0604020202020204" pitchFamily="34" charset="0"/>
              </a:rPr>
              <a:t> C en U23, un titre de champion du monde K1 en U18, un titre de champion du monde K1 en U18 et de très nombreuses victoires en coupe du monde, titres par équipe ou podium sur les championnats d’ </a:t>
            </a:r>
            <a:r>
              <a:rPr lang="fr-FR" dirty="0" err="1">
                <a:solidFill>
                  <a:srgbClr val="000000"/>
                </a:solidFill>
                <a:latin typeface="Arial" panose="020B0604020202020204" pitchFamily="34" charset="0"/>
              </a:rPr>
              <a:t>urope</a:t>
            </a:r>
            <a:r>
              <a:rPr lang="fr-FR" dirty="0">
                <a:solidFill>
                  <a:srgbClr val="000000"/>
                </a:solidFill>
                <a:latin typeface="Arial" panose="020B0604020202020204" pitchFamily="34" charset="0"/>
              </a:rPr>
              <a:t> ou Mondiaux.  7 pratiquent le kayak, 6 le canoë. Aucun homme ne « double ». </a:t>
            </a:r>
            <a:endParaRPr lang="fr-FR" b="1" dirty="0"/>
          </a:p>
          <a:p>
            <a:endParaRPr lang="fr-FR" sz="1900" b="1" dirty="0">
              <a:solidFill>
                <a:srgbClr val="000000"/>
              </a:solidFill>
              <a:latin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017401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solidFill>
                  <a:srgbClr val="000000"/>
                </a:solidFill>
                <a:latin typeface="___WRD_EMBED_SUB_46"/>
              </a:rPr>
              <a:t>En ce qui concerne les atteintes périphériques</a:t>
            </a:r>
            <a:r>
              <a:rPr lang="fr-FR" dirty="0">
                <a:solidFill>
                  <a:srgbClr val="000000"/>
                </a:solidFill>
                <a:latin typeface="___WRD_EMBED_SUB_46"/>
              </a:rPr>
              <a:t>, la pathologie ultra dominante au canoë kayak </a:t>
            </a:r>
            <a:r>
              <a:rPr lang="fr-FR" b="1" dirty="0">
                <a:solidFill>
                  <a:srgbClr val="000000"/>
                </a:solidFill>
                <a:latin typeface="___WRD_EMBED_SUB_46"/>
              </a:rPr>
              <a:t>concerne l’atteinte des épaules</a:t>
            </a:r>
            <a:r>
              <a:rPr lang="fr-FR" dirty="0">
                <a:solidFill>
                  <a:srgbClr val="000000"/>
                </a:solidFill>
                <a:latin typeface="___WRD_EMBED_SUB_46"/>
              </a:rPr>
              <a:t>.  Cette atteinte va des épisodes de « souffrances </a:t>
            </a:r>
            <a:r>
              <a:rPr lang="fr-FR" dirty="0" err="1">
                <a:solidFill>
                  <a:srgbClr val="000000"/>
                </a:solidFill>
                <a:latin typeface="___WRD_EMBED_SUB_46"/>
              </a:rPr>
              <a:t>tendino</a:t>
            </a:r>
            <a:r>
              <a:rPr lang="fr-FR" dirty="0">
                <a:solidFill>
                  <a:srgbClr val="000000"/>
                </a:solidFill>
                <a:latin typeface="___WRD_EMBED_SUB_46"/>
              </a:rPr>
              <a:t>-musculaires » sans tendinopathies avérées à l’imagerie, aux tendinopathies confirmées.  Il existe aussi des pathologies à type d’instabilité (</a:t>
            </a:r>
            <a:r>
              <a:rPr lang="fr-FR" dirty="0" err="1">
                <a:solidFill>
                  <a:srgbClr val="000000"/>
                </a:solidFill>
                <a:latin typeface="___WRD_EMBED_SUB_46"/>
              </a:rPr>
              <a:t>sub-luxation</a:t>
            </a:r>
            <a:r>
              <a:rPr lang="fr-FR" dirty="0">
                <a:solidFill>
                  <a:srgbClr val="000000"/>
                </a:solidFill>
                <a:latin typeface="___WRD_EMBED_SUB_46"/>
              </a:rPr>
              <a:t> à luxation vraie) avec lésions </a:t>
            </a:r>
            <a:r>
              <a:rPr lang="fr-FR" dirty="0" err="1">
                <a:solidFill>
                  <a:srgbClr val="000000"/>
                </a:solidFill>
                <a:latin typeface="___WRD_EMBED_SUB_46"/>
              </a:rPr>
              <a:t>labrales</a:t>
            </a:r>
            <a:r>
              <a:rPr lang="fr-FR" dirty="0">
                <a:solidFill>
                  <a:srgbClr val="000000"/>
                </a:solidFill>
                <a:latin typeface="___WRD_EMBED_SUB_46"/>
              </a:rPr>
              <a:t> ou kystiques.  </a:t>
            </a:r>
            <a:r>
              <a:rPr lang="fr-FR" dirty="0"/>
              <a:t>100% du collectif a présenté une pathologie d’épaule sur cette période:  </a:t>
            </a:r>
            <a:r>
              <a:rPr lang="fr-FR" b="1" dirty="0"/>
              <a:t>Luxation/subluxation/instabilité, Tendinopathie « vraie »  ou souffrance sans traduction à l’imagerie</a:t>
            </a:r>
          </a:p>
          <a:p>
            <a:r>
              <a:rPr lang="fr-FR" b="1" dirty="0">
                <a:solidFill>
                  <a:srgbClr val="000000"/>
                </a:solidFill>
                <a:latin typeface="Arial" panose="020B0604020202020204" pitchFamily="34" charset="0"/>
              </a:rPr>
              <a:t>Lorsque l’on parle de souffrance </a:t>
            </a:r>
            <a:r>
              <a:rPr lang="fr-FR" b="1" dirty="0" err="1">
                <a:solidFill>
                  <a:srgbClr val="000000"/>
                </a:solidFill>
                <a:latin typeface="Arial" panose="020B0604020202020204" pitchFamily="34" charset="0"/>
              </a:rPr>
              <a:t>tendino</a:t>
            </a:r>
            <a:r>
              <a:rPr lang="fr-FR" b="1" dirty="0">
                <a:solidFill>
                  <a:srgbClr val="000000"/>
                </a:solidFill>
                <a:latin typeface="Arial" panose="020B0604020202020204" pitchFamily="34" charset="0"/>
              </a:rPr>
              <a:t>-musculaire de coiffe</a:t>
            </a:r>
            <a:r>
              <a:rPr lang="fr-FR" dirty="0">
                <a:solidFill>
                  <a:srgbClr val="000000"/>
                </a:solidFill>
                <a:latin typeface="Arial" panose="020B0604020202020204" pitchFamily="34" charset="0"/>
              </a:rPr>
              <a:t>, on regroupe les athlètes ayant des douleurs au niveau de l’épaule avec des tests cliniques positifs palm up, Jobe test … sans que ne soient retrouvés lors des examens radiologiques de signes de tendinopathie vraie.  100% des deux effectifs ont présenté, sur les trois ans, des douleurs de ce type. Femmes et hommes confondus quelque soit l’âge ou la pratique (Canoë ou kayak). </a:t>
            </a:r>
          </a:p>
          <a:p>
            <a:r>
              <a:rPr lang="fr-FR" b="1" dirty="0">
                <a:solidFill>
                  <a:srgbClr val="000000"/>
                </a:solidFill>
                <a:latin typeface="Arial" panose="020B0604020202020204" pitchFamily="34" charset="0"/>
              </a:rPr>
              <a:t>Cette forte prévalence des pathologies de l’épaule n’est pas surprenante étant donné la technique même de cette discipline et les fortes contraintes exercées au niveau de l’articulation </a:t>
            </a:r>
            <a:r>
              <a:rPr lang="fr-FR" b="1" dirty="0" err="1">
                <a:solidFill>
                  <a:srgbClr val="000000"/>
                </a:solidFill>
                <a:latin typeface="Arial" panose="020B0604020202020204" pitchFamily="34" charset="0"/>
              </a:rPr>
              <a:t>gléno</a:t>
            </a:r>
            <a:r>
              <a:rPr lang="fr-FR" b="1" dirty="0">
                <a:solidFill>
                  <a:srgbClr val="000000"/>
                </a:solidFill>
                <a:latin typeface="Arial" panose="020B0604020202020204" pitchFamily="34" charset="0"/>
              </a:rPr>
              <a:t>-humérale et sur les muscles de la coiffe avec des mouvements de </a:t>
            </a:r>
            <a:r>
              <a:rPr lang="fr-FR" b="1" dirty="0" err="1">
                <a:solidFill>
                  <a:srgbClr val="000000"/>
                </a:solidFill>
                <a:latin typeface="Arial" panose="020B0604020202020204" pitchFamily="34" charset="0"/>
              </a:rPr>
              <a:t>sur-sollicitation</a:t>
            </a:r>
            <a:r>
              <a:rPr lang="fr-FR" b="1" dirty="0">
                <a:solidFill>
                  <a:srgbClr val="000000"/>
                </a:solidFill>
                <a:latin typeface="Arial" panose="020B0604020202020204" pitchFamily="34" charset="0"/>
              </a:rPr>
              <a:t> en rotation. </a:t>
            </a:r>
            <a:endParaRPr lang="fr-FR" b="1" dirty="0"/>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4</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9367039"/>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02352" indent="-502352" defTabSz="680269">
              <a:spcBef>
                <a:spcPts val="4860"/>
              </a:spcBef>
              <a:defRPr sz="4055"/>
            </a:pPr>
            <a:r>
              <a:rPr lang="fr-FR" sz="1100" b="1" dirty="0">
                <a:solidFill>
                  <a:srgbClr val="000000"/>
                </a:solidFill>
                <a:latin typeface="+mn-lt"/>
              </a:rPr>
              <a:t>Les DDIM ont donc une forte prévalence dans notre collectif</a:t>
            </a:r>
            <a:r>
              <a:rPr lang="fr-FR" sz="1100" dirty="0">
                <a:solidFill>
                  <a:srgbClr val="000000"/>
                </a:solidFill>
                <a:latin typeface="+mn-lt"/>
              </a:rPr>
              <a:t> : </a:t>
            </a:r>
            <a:r>
              <a:rPr lang="fr-FR" sz="1100" b="1" dirty="0">
                <a:solidFill>
                  <a:srgbClr val="000000"/>
                </a:solidFill>
                <a:latin typeface="+mn-lt"/>
              </a:rPr>
              <a:t>  Un examen segmentaire rigoureux </a:t>
            </a:r>
            <a:r>
              <a:rPr lang="fr-FR" sz="1100" dirty="0">
                <a:solidFill>
                  <a:srgbClr val="000000"/>
                </a:solidFill>
                <a:latin typeface="+mn-lt"/>
              </a:rPr>
              <a:t>permet de le mettre en évidence. il </a:t>
            </a:r>
            <a:r>
              <a:rPr lang="fr-FR" sz="1100" b="1" dirty="0">
                <a:solidFill>
                  <a:srgbClr val="000000"/>
                </a:solidFill>
                <a:latin typeface="+mn-lt"/>
              </a:rPr>
              <a:t>s’agit le plus souvent de DDIM se manifestant par des douleurs épisodiques</a:t>
            </a:r>
            <a:r>
              <a:rPr lang="fr-FR" sz="1100" dirty="0">
                <a:solidFill>
                  <a:srgbClr val="000000"/>
                </a:solidFill>
                <a:latin typeface="+mn-lt"/>
              </a:rPr>
              <a:t>, alors même que les signes d’examen cliniques persistent en dehors des phases douloureuses </a:t>
            </a:r>
            <a:r>
              <a:rPr lang="fr-FR" sz="1100" b="1" dirty="0">
                <a:solidFill>
                  <a:srgbClr val="000000"/>
                </a:solidFill>
                <a:latin typeface="+mn-lt"/>
              </a:rPr>
              <a:t>centré sur les zones transitionnelles CT, TL .  Lorsque le DDIM est aigu, il est le plus souvent consécutif à un faux mouvement et à un effort, mauvaise positions</a:t>
            </a:r>
            <a:r>
              <a:rPr lang="fr-FR" sz="1100" dirty="0">
                <a:solidFill>
                  <a:srgbClr val="000000"/>
                </a:solidFill>
                <a:latin typeface="+mn-lt"/>
              </a:rPr>
              <a:t>. Il peut alors s’accompagner d’une nette contraction musculaire locale. Les plus fréquents sont chroniques et se constituent en générale sans réelle phase aigüe de départ. Dans ce cas, il y a souvent association de DDIM à différents niveaux, notamment au niveau des zones transitionnelles sus et sous-jacentes. A noter que dans ce cas, ils se présentent toujours avec la douleur articulaire postérieure du même côté, droit ou gauche, réalisant alors un syndrome particulier que </a:t>
            </a:r>
            <a:r>
              <a:rPr lang="fr-FR" sz="1100" dirty="0" err="1">
                <a:solidFill>
                  <a:srgbClr val="000000"/>
                </a:solidFill>
                <a:latin typeface="+mn-lt"/>
              </a:rPr>
              <a:t>Maigne</a:t>
            </a:r>
            <a:r>
              <a:rPr lang="fr-FR" sz="1100" dirty="0">
                <a:solidFill>
                  <a:srgbClr val="000000"/>
                </a:solidFill>
                <a:latin typeface="+mn-lt"/>
              </a:rPr>
              <a:t> dénomme le </a:t>
            </a:r>
            <a:r>
              <a:rPr lang="fr-FR" sz="1100" b="1" dirty="0">
                <a:solidFill>
                  <a:srgbClr val="000000"/>
                </a:solidFill>
                <a:latin typeface="+mn-lt"/>
              </a:rPr>
              <a:t>syndrome des « zones transitionnelles </a:t>
            </a:r>
            <a:endParaRPr lang="fr-FR" sz="1100" dirty="0">
              <a:solidFill>
                <a:srgbClr val="000000"/>
              </a:solidFill>
              <a:latin typeface="+mn-lt"/>
            </a:endParaRPr>
          </a:p>
          <a:p>
            <a:r>
              <a:rPr lang="fr-FR" sz="1100" b="1" dirty="0">
                <a:solidFill>
                  <a:srgbClr val="000000"/>
                </a:solidFill>
                <a:latin typeface="+mn-lt"/>
              </a:rPr>
              <a:t>On retrouvera des facteurs mécaniques </a:t>
            </a:r>
            <a:r>
              <a:rPr lang="fr-FR" sz="1100" dirty="0">
                <a:solidFill>
                  <a:srgbClr val="000000"/>
                </a:solidFill>
                <a:latin typeface="+mn-lt"/>
              </a:rPr>
              <a:t>qui peuvent solliciter et rendre actif tel ou tel DDIM:  </a:t>
            </a:r>
            <a:r>
              <a:rPr lang="fr-FR" sz="1100" b="1" dirty="0">
                <a:solidFill>
                  <a:srgbClr val="000000"/>
                </a:solidFill>
                <a:latin typeface="+mn-lt"/>
              </a:rPr>
              <a:t>mauvaise position de travail, de sommeil,  faux mouvements. </a:t>
            </a:r>
          </a:p>
          <a:p>
            <a:pPr marL="362274" indent="-362274">
              <a:buFont typeface="+mj-lt"/>
              <a:buAutoNum type="arabicPeriod"/>
            </a:pPr>
            <a:r>
              <a:rPr lang="fr-FR" sz="1100" b="1" dirty="0">
                <a:solidFill>
                  <a:srgbClr val="000000"/>
                </a:solidFill>
                <a:latin typeface="+mn-lt"/>
              </a:rPr>
              <a:t>La répétition de mouvements extrêmes au Canoë- Kayak, </a:t>
            </a:r>
          </a:p>
          <a:p>
            <a:pPr marL="362274" indent="-362274">
              <a:buFont typeface="+mj-lt"/>
              <a:buAutoNum type="arabicPeriod"/>
            </a:pPr>
            <a:r>
              <a:rPr lang="fr-FR" sz="1100" b="1" dirty="0">
                <a:solidFill>
                  <a:srgbClr val="000000"/>
                </a:solidFill>
                <a:latin typeface="+mn-lt"/>
              </a:rPr>
              <a:t>les conditions de voyage et d’hébergement parfois hasardeuses seront donc autant de facteurs favorisants. </a:t>
            </a:r>
          </a:p>
          <a:p>
            <a:pPr marL="362274" indent="-362274">
              <a:buFont typeface="+mj-lt"/>
              <a:buAutoNum type="arabicPeriod"/>
            </a:pPr>
            <a:r>
              <a:rPr lang="fr-FR" sz="1100" b="1" dirty="0">
                <a:solidFill>
                  <a:srgbClr val="000000"/>
                </a:solidFill>
                <a:latin typeface="+mn-lt"/>
              </a:rPr>
              <a:t>les facteurs dépressifs et anxi</a:t>
            </a:r>
            <a:r>
              <a:rPr lang="fr-FR" sz="1100" dirty="0">
                <a:solidFill>
                  <a:srgbClr val="000000"/>
                </a:solidFill>
                <a:latin typeface="+mn-lt"/>
              </a:rPr>
              <a:t>eux ( l’anxiété est fréquente chez les sportifs de haut niveau)).   </a:t>
            </a:r>
          </a:p>
          <a:p>
            <a:pPr marL="362274" indent="-362274">
              <a:buFont typeface="+mj-lt"/>
              <a:buAutoNum type="arabicPeriod"/>
            </a:pPr>
            <a:r>
              <a:rPr lang="fr-FR" sz="1100" b="1" dirty="0">
                <a:solidFill>
                  <a:srgbClr val="000000"/>
                </a:solidFill>
                <a:latin typeface="+mn-lt"/>
              </a:rPr>
              <a:t>Les états de fatigue extrêmes </a:t>
            </a:r>
            <a:r>
              <a:rPr lang="fr-FR" sz="1100" dirty="0">
                <a:solidFill>
                  <a:srgbClr val="000000"/>
                </a:solidFill>
                <a:latin typeface="+mn-lt"/>
              </a:rPr>
              <a:t>( jet lag, accumulation de compétitions…) le manque de sommeil, les affections organiques digestives ( potentiellement liées aux changements alimentaires des voyages par ex) , gynécologiques ou autres diminueront encore la tolérance du sujet.  Enfin, </a:t>
            </a:r>
            <a:r>
              <a:rPr lang="fr-FR" sz="1100" dirty="0" err="1">
                <a:solidFill>
                  <a:srgbClr val="000000"/>
                </a:solidFill>
                <a:latin typeface="+mn-lt"/>
              </a:rPr>
              <a:t>Maigne</a:t>
            </a:r>
            <a:r>
              <a:rPr lang="fr-FR" sz="1100" dirty="0">
                <a:solidFill>
                  <a:srgbClr val="000000"/>
                </a:solidFill>
                <a:latin typeface="+mn-lt"/>
              </a:rPr>
              <a:t> évoque aussi le rôle de causes externes telles que le froid, les courants d’air… pour augmenter la sensibilité des tissus. </a:t>
            </a:r>
          </a:p>
          <a:p>
            <a:pPr marL="362274" indent="-362274">
              <a:buFont typeface="+mj-lt"/>
              <a:buAutoNum type="arabicPeriod"/>
            </a:pPr>
            <a:r>
              <a:rPr lang="fr-FR" sz="1100" b="1" dirty="0">
                <a:solidFill>
                  <a:srgbClr val="000000"/>
                </a:solidFill>
                <a:latin typeface="+mn-lt"/>
              </a:rPr>
              <a:t>Rappelons que notre sport se pratique à l’extérieur, dans des conditions parfois difficiles, et qu’il prédispose donc là encore à ce type de pathologie</a:t>
            </a:r>
            <a:r>
              <a:rPr lang="fr-FR" sz="1100" b="1" dirty="0">
                <a:solidFill>
                  <a:srgbClr val="000000"/>
                </a:solidFill>
                <a:latin typeface="___WRD_EMBED_SUB_46"/>
              </a:rPr>
              <a:t>. </a:t>
            </a:r>
            <a:endParaRPr lang="fr-FR" sz="1100" b="1" dirty="0"/>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5</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5241240"/>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02352" indent="-502352" defTabSz="680269">
              <a:spcBef>
                <a:spcPts val="4860"/>
              </a:spcBef>
              <a:defRPr sz="4055"/>
            </a:pPr>
            <a:r>
              <a:rPr lang="fr-FR" sz="1100" b="1" dirty="0">
                <a:latin typeface="+mn-lt"/>
              </a:rPr>
              <a:t>Très forte prévalence des DDIM et SMF  : les muscles concernés sont le muscle </a:t>
            </a:r>
            <a:r>
              <a:rPr lang="fr-FR" sz="1100" b="1" dirty="0" err="1">
                <a:latin typeface="+mn-lt"/>
              </a:rPr>
              <a:t>trapezius</a:t>
            </a:r>
            <a:r>
              <a:rPr lang="fr-FR" sz="1100" b="1" dirty="0">
                <a:latin typeface="+mn-lt"/>
              </a:rPr>
              <a:t>, </a:t>
            </a:r>
            <a:r>
              <a:rPr lang="fr-FR" sz="1100" b="1" dirty="0" err="1">
                <a:latin typeface="+mn-lt"/>
              </a:rPr>
              <a:t>levator</a:t>
            </a:r>
            <a:r>
              <a:rPr lang="fr-FR" sz="1100" b="1" dirty="0">
                <a:latin typeface="+mn-lt"/>
              </a:rPr>
              <a:t> </a:t>
            </a:r>
            <a:r>
              <a:rPr lang="fr-FR" sz="1100" b="1" dirty="0" err="1">
                <a:latin typeface="+mn-lt"/>
              </a:rPr>
              <a:t>scapulae</a:t>
            </a:r>
            <a:r>
              <a:rPr lang="fr-FR" sz="1100" b="1" dirty="0">
                <a:latin typeface="+mn-lt"/>
              </a:rPr>
              <a:t> et de la coiffe, mais aussi le </a:t>
            </a:r>
            <a:r>
              <a:rPr lang="fr-FR" sz="1100" b="1" dirty="0" err="1">
                <a:latin typeface="+mn-lt"/>
              </a:rPr>
              <a:t>piriformis</a:t>
            </a:r>
            <a:r>
              <a:rPr lang="fr-FR" sz="1100" b="1" dirty="0">
                <a:latin typeface="+mn-lt"/>
              </a:rPr>
              <a:t> et le muscle Carré des Lombes</a:t>
            </a:r>
            <a:r>
              <a:rPr lang="fr-FR" b="1" dirty="0">
                <a:latin typeface="+mn-lt"/>
              </a:rPr>
              <a:t>.  </a:t>
            </a:r>
            <a:r>
              <a:rPr lang="fr-FR" sz="1100" dirty="0">
                <a:latin typeface="+mn-lt"/>
              </a:rPr>
              <a:t>La  recherche d’une augmentation localisée du tonus musculaire se fera grâce à </a:t>
            </a:r>
            <a:r>
              <a:rPr lang="fr-FR" sz="1100" b="1" dirty="0">
                <a:latin typeface="+mn-lt"/>
              </a:rPr>
              <a:t>la palpation légère au travers des plans superficiels</a:t>
            </a:r>
            <a:r>
              <a:rPr lang="fr-FR" sz="1100" dirty="0">
                <a:latin typeface="+mn-lt"/>
              </a:rPr>
              <a:t>. On aura au préalable examiné ces plans par la technique du pincé-roulé. On notera alors la présence d’une asymétrie du tonus musculaire d’un côté par rapport à l’autre ou de la partie proximale par rapport à la partie discale d’un même muscle.  Lorsque la palpation sera plus appuyée concernant alors la partie profonde du muscle, on pourra retrouver des zones </a:t>
            </a:r>
            <a:r>
              <a:rPr lang="fr-FR" sz="1100" b="1" dirty="0">
                <a:latin typeface="+mn-lt"/>
              </a:rPr>
              <a:t>localisées où le muscle paraît tendu et cordé. Ces cordons myalgies </a:t>
            </a:r>
            <a:r>
              <a:rPr lang="fr-FR" sz="1100" dirty="0">
                <a:latin typeface="+mn-lt"/>
              </a:rPr>
              <a:t>ou « </a:t>
            </a:r>
            <a:r>
              <a:rPr lang="fr-FR" sz="1100" b="1" dirty="0">
                <a:latin typeface="+mn-lt"/>
              </a:rPr>
              <a:t>points-gâchette »</a:t>
            </a:r>
            <a:r>
              <a:rPr lang="fr-FR" sz="1100" dirty="0">
                <a:latin typeface="+mn-lt"/>
              </a:rPr>
              <a:t> </a:t>
            </a:r>
            <a:r>
              <a:rPr lang="fr-FR" sz="1100" b="1" dirty="0">
                <a:latin typeface="+mn-lt"/>
              </a:rPr>
              <a:t>peuvent être douloureux spontanément (cordons actifs) ou seulement </a:t>
            </a:r>
            <a:r>
              <a:rPr lang="fr-FR" sz="1100" dirty="0">
                <a:latin typeface="+mn-lt"/>
              </a:rPr>
              <a:t>à la palpation ( cordons latents).  La douleur peut également se projeter à distance du point-gâchette.  Les muscles présentant des zones localisées d’hypertonie sont habituellement raccourcis de façon spontanée et le patient peut se plaindre d’une douleur en fin de course pour un mouvement donné. </a:t>
            </a:r>
            <a:endParaRPr lang="fr-FR" sz="1100" b="1" dirty="0">
              <a:latin typeface="+mn-lt"/>
            </a:endParaRPr>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6</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838791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064">
              <a:defRPr/>
            </a:pPr>
            <a:r>
              <a:rPr lang="fr-FR" b="1" dirty="0"/>
              <a:t>Le démembrement systématique par un examen métamérique fin permet de retrouver </a:t>
            </a:r>
            <a:r>
              <a:rPr lang="fr-FR" b="1" dirty="0">
                <a:solidFill>
                  <a:srgbClr val="FDFF17"/>
                </a:solidFill>
              </a:rPr>
              <a:t>une intrication  nette des pathologies des muscles du rachis cervical et de l’épaule  avec atteinte concomitante chez 77,8% des filles et 69,23% des garçons.</a:t>
            </a:r>
            <a:r>
              <a:rPr lang="fr-FR" dirty="0"/>
              <a:t> En ramenant les pathologies périphériques au métamère correspondant,  nous mettons en évidence la nécessité d’une stabilisation rachidienne avec des muscles stabilisateurs axio vertébraux puissants.</a:t>
            </a:r>
          </a:p>
          <a:p>
            <a:pPr defTabSz="966064">
              <a:defRPr/>
            </a:pPr>
            <a:r>
              <a:rPr lang="fr-FR" b="1" dirty="0"/>
              <a:t>Pour rappel, La mobilité de l’épaule ne peut s’</a:t>
            </a:r>
            <a:r>
              <a:rPr lang="fr-FR" b="1" dirty="0" err="1"/>
              <a:t>eﬀectuer</a:t>
            </a:r>
            <a:r>
              <a:rPr lang="fr-FR" b="1" dirty="0"/>
              <a:t> que via une pré orientation de la glène assurée par ces muscles axio vertébraux</a:t>
            </a:r>
            <a:r>
              <a:rPr lang="fr-FR" dirty="0"/>
              <a:t>.</a:t>
            </a:r>
          </a:p>
          <a:p>
            <a:pPr defTabSz="966064">
              <a:defRPr/>
            </a:pPr>
            <a:r>
              <a:rPr lang="fr-FR" b="1" dirty="0"/>
              <a:t>Le médecin de médecine manuelle permet ainsi d’aller chercher les dysfonctionnements rachidiens devant toute pathologie périphérique</a:t>
            </a:r>
            <a:r>
              <a:rPr lang="fr-FR" dirty="0"/>
              <a:t>.  </a:t>
            </a:r>
          </a:p>
          <a:p>
            <a:endParaRPr lang="fr-FR" b="1" dirty="0">
              <a:solidFill>
                <a:srgbClr val="FDFF17"/>
              </a:solidFill>
            </a:endParaRPr>
          </a:p>
          <a:p>
            <a:pPr defTabSz="966064">
              <a:defRPr/>
            </a:pPr>
            <a:endParaRPr lang="fr-FR" dirty="0">
              <a:solidFill>
                <a:srgbClr val="FF0000"/>
              </a:solidFill>
            </a:endParaRPr>
          </a:p>
          <a:p>
            <a:pPr defTabSz="966064">
              <a:defRPr/>
            </a:pPr>
            <a:endParaRPr lang="fr-FR" dirty="0">
              <a:solidFill>
                <a:srgbClr val="FF0000"/>
              </a:solidFill>
            </a:endParaRPr>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7</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909105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solidFill>
                  <a:srgbClr val="000000"/>
                </a:solidFill>
                <a:latin typeface="___WRD_EMBED_SUB_46"/>
              </a:rPr>
              <a:t>Depuis quelques années, nous avons donc mis en place un protocole de renforcement du rachis cervical et dorsal en plus du protocole</a:t>
            </a:r>
            <a:r>
              <a:rPr lang="fr-FR" dirty="0">
                <a:solidFill>
                  <a:srgbClr val="000000"/>
                </a:solidFill>
                <a:latin typeface="___WRD_EMBED_SUB_46"/>
              </a:rPr>
              <a:t> </a:t>
            </a:r>
            <a:r>
              <a:rPr lang="fr-FR" b="1" dirty="0">
                <a:solidFill>
                  <a:srgbClr val="000000"/>
                </a:solidFill>
                <a:latin typeface="___WRD_EMBED_SUB_46"/>
              </a:rPr>
              <a:t>déjà existant de renforcement des fixateurs externes des omoplates </a:t>
            </a:r>
          </a:p>
          <a:p>
            <a:r>
              <a:rPr lang="fr-FR" b="1" dirty="0">
                <a:solidFill>
                  <a:srgbClr val="000000"/>
                </a:solidFill>
                <a:latin typeface="___WRD_EMBED_SUB_46"/>
              </a:rPr>
              <a:t>La prévention des autres pathologies rachidiennes passent par le renforcement des érecteurs du rachis, les étirements des muscles pelvitrochantériens</a:t>
            </a:r>
            <a:r>
              <a:rPr lang="fr-FR" dirty="0">
                <a:solidFill>
                  <a:srgbClr val="000000"/>
                </a:solidFill>
                <a:latin typeface="___WRD_EMBED_SUB_46"/>
              </a:rPr>
              <a:t>, </a:t>
            </a:r>
            <a:r>
              <a:rPr lang="fr-FR" b="1" dirty="0">
                <a:solidFill>
                  <a:srgbClr val="000000"/>
                </a:solidFill>
                <a:latin typeface="___WRD_EMBED_SUB_46"/>
              </a:rPr>
              <a:t>l'apprentissage du gainage en </a:t>
            </a:r>
            <a:r>
              <a:rPr lang="fr-FR" b="1" dirty="0" err="1">
                <a:solidFill>
                  <a:srgbClr val="000000"/>
                </a:solidFill>
                <a:latin typeface="___WRD_EMBED_SUB_46"/>
              </a:rPr>
              <a:t>hypopressif</a:t>
            </a:r>
            <a:r>
              <a:rPr lang="fr-FR" b="1" dirty="0">
                <a:solidFill>
                  <a:srgbClr val="000000"/>
                </a:solidFill>
                <a:latin typeface="___WRD_EMBED_SUB_46"/>
              </a:rPr>
              <a:t>, l’auto-rééducation ciblée ( chaque athlète reçoit un protocole spécifique après son bilan de début de saison). </a:t>
            </a:r>
          </a:p>
          <a:p>
            <a:r>
              <a:rPr lang="fr-FR" dirty="0">
                <a:solidFill>
                  <a:srgbClr val="000000"/>
                </a:solidFill>
                <a:latin typeface="___WRD_EMBED_SUB_46"/>
              </a:rPr>
              <a:t>Il est évident que tout cela doit être pratiqué quotidiennement comme les techniques d’auto-rééducation qui favorisent le travail passif musculaire. </a:t>
            </a:r>
          </a:p>
          <a:p>
            <a:r>
              <a:rPr lang="fr-FR" b="1" dirty="0">
                <a:solidFill>
                  <a:srgbClr val="000000"/>
                </a:solidFill>
                <a:latin typeface="___WRD_EMBED_SUB_51"/>
              </a:rPr>
              <a:t>EXERCICE 1: </a:t>
            </a:r>
            <a:r>
              <a:rPr lang="fr-FR" dirty="0">
                <a:solidFill>
                  <a:srgbClr val="000000"/>
                </a:solidFill>
                <a:latin typeface="___WRD_EMBED_SUB_46"/>
              </a:rPr>
              <a:t>Gainage tête contre le </a:t>
            </a:r>
            <a:r>
              <a:rPr lang="fr-FR" dirty="0" err="1">
                <a:solidFill>
                  <a:srgbClr val="000000"/>
                </a:solidFill>
                <a:latin typeface="___WRD_EMBED_SUB_46"/>
              </a:rPr>
              <a:t>Swissball</a:t>
            </a:r>
            <a:r>
              <a:rPr lang="fr-FR" dirty="0">
                <a:solidFill>
                  <a:srgbClr val="000000"/>
                </a:solidFill>
                <a:latin typeface="___WRD_EMBED_SUB_46"/>
              </a:rPr>
              <a:t> au mur. Maintenir les 4 côtés 1 min </a:t>
            </a:r>
          </a:p>
          <a:p>
            <a:r>
              <a:rPr lang="fr-FR" i="1" dirty="0">
                <a:solidFill>
                  <a:srgbClr val="000000"/>
                </a:solidFill>
                <a:latin typeface="___WRD_EMBED_SUB_46"/>
              </a:rPr>
              <a:t>Niveau 1: </a:t>
            </a:r>
            <a:r>
              <a:rPr lang="fr-FR" dirty="0">
                <a:solidFill>
                  <a:srgbClr val="000000"/>
                </a:solidFill>
                <a:latin typeface="___WRD_EMBED_SUB_46"/>
              </a:rPr>
              <a:t>déplacer les pied pour placer le tronc à 30°  </a:t>
            </a:r>
            <a:r>
              <a:rPr lang="fr-FR" i="1" dirty="0">
                <a:solidFill>
                  <a:srgbClr val="000000"/>
                </a:solidFill>
                <a:latin typeface="___WRD_EMBED_SUB_46"/>
              </a:rPr>
              <a:t>Niveau 2: </a:t>
            </a:r>
            <a:r>
              <a:rPr lang="fr-FR" dirty="0">
                <a:solidFill>
                  <a:srgbClr val="000000"/>
                </a:solidFill>
                <a:latin typeface="___WRD_EMBED_SUB_46"/>
              </a:rPr>
              <a:t>Idem pour travail des rotateurs externes de l’épaule  </a:t>
            </a:r>
            <a:r>
              <a:rPr lang="fr-FR" i="1" dirty="0">
                <a:solidFill>
                  <a:srgbClr val="000000"/>
                </a:solidFill>
                <a:latin typeface="___WRD_EMBED_SUB_46"/>
              </a:rPr>
              <a:t>Niveau3 </a:t>
            </a:r>
            <a:r>
              <a:rPr lang="fr-FR" dirty="0">
                <a:solidFill>
                  <a:srgbClr val="000000"/>
                </a:solidFill>
                <a:latin typeface="___WRD_EMBED_SUB_46"/>
              </a:rPr>
              <a:t>: idem + tirage léger </a:t>
            </a:r>
          </a:p>
          <a:p>
            <a:r>
              <a:rPr lang="fr-FR" b="1" dirty="0">
                <a:solidFill>
                  <a:srgbClr val="000000"/>
                </a:solidFill>
                <a:latin typeface="___WRD_EMBED_SUB_51"/>
              </a:rPr>
              <a:t>EXERCICE 2</a:t>
            </a:r>
            <a:r>
              <a:rPr lang="fr-FR" dirty="0">
                <a:solidFill>
                  <a:srgbClr val="000000"/>
                </a:solidFill>
                <a:latin typeface="___WRD_EMBED_SUB_51"/>
              </a:rPr>
              <a:t>: </a:t>
            </a:r>
            <a:r>
              <a:rPr lang="fr-FR" dirty="0">
                <a:solidFill>
                  <a:srgbClr val="000000"/>
                </a:solidFill>
                <a:latin typeface="___WRD_EMBED_SUB_46"/>
              </a:rPr>
              <a:t>Ponté tête sur le banc de musculation:  niveau 1: Mouvement de hip </a:t>
            </a:r>
            <a:r>
              <a:rPr lang="fr-FR" dirty="0" err="1">
                <a:solidFill>
                  <a:srgbClr val="000000"/>
                </a:solidFill>
                <a:latin typeface="___WRD_EMBED_SUB_46"/>
              </a:rPr>
              <a:t>thrust</a:t>
            </a:r>
            <a:r>
              <a:rPr lang="fr-FR" dirty="0">
                <a:solidFill>
                  <a:srgbClr val="000000"/>
                </a:solidFill>
                <a:latin typeface="___WRD_EMBED_SUB_46"/>
              </a:rPr>
              <a:t> sans charge, 2x10 appui tête uniquement.  niveau 2: Maintenir le tronc dans l’axe des cuisses sans mouvement et ajouter des mouvements de DC à charge légère. 2x10  niveau 3: Maintenir le tronc dans l’axe des cuisses et lever alternativement 1 jambe après l’autre. 2x10 </a:t>
            </a:r>
          </a:p>
          <a:p>
            <a:r>
              <a:rPr lang="fr-FR" b="1" dirty="0">
                <a:solidFill>
                  <a:srgbClr val="000000"/>
                </a:solidFill>
                <a:latin typeface="___WRD_EMBED_SUB_46"/>
              </a:rPr>
              <a:t>EXERCICE 3: </a:t>
            </a:r>
            <a:r>
              <a:rPr lang="fr-FR" dirty="0">
                <a:solidFill>
                  <a:srgbClr val="000000"/>
                </a:solidFill>
                <a:latin typeface="___WRD_EMBED_SUB_46"/>
              </a:rPr>
              <a:t>Poussée contre résistance élastique des 4 côtés: Niveau 1: débout, maintenir la tête dans l’axe et fixer un point du regard, tirer et relâchement avec des forces et des vitesses différentes 2x45sec. Niveau 2: Idem avec résistance élastique plus forte ou maintenir 2x1min30. Niveau 3:Au sol sur le ventre, poussée vers l’avant en écartant l'élastique et idem en poussant la tête vers l’arrière 2x1min. </a:t>
            </a:r>
          </a:p>
          <a:p>
            <a:r>
              <a:rPr lang="fr-FR" dirty="0">
                <a:solidFill>
                  <a:srgbClr val="000000"/>
                </a:solidFill>
                <a:latin typeface="___WRD_EMBED_SUB_46"/>
              </a:rPr>
              <a:t>Variante en position fonctionnelle (pas de photos).  Accrocher l'élastique à un point fixe, le passer autour de la tête pour appliquer </a:t>
            </a:r>
            <a:r>
              <a:rPr lang="fr-FR" sz="1900" dirty="0">
                <a:solidFill>
                  <a:srgbClr val="000000"/>
                </a:solidFill>
                <a:latin typeface="___WRD_EMBED_SUB_46"/>
              </a:rPr>
              <a:t>une </a:t>
            </a:r>
            <a:endParaRPr lang="fr-FR" dirty="0"/>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8</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0903057"/>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064">
              <a:defRPr/>
            </a:pPr>
            <a:r>
              <a:rPr lang="fr-FR" altLang="fr-FR" b="1" kern="0" dirty="0">
                <a:solidFill>
                  <a:srgbClr val="FF0000"/>
                </a:solidFill>
              </a:rPr>
              <a:t>NE PAS OUBLIER TOUT LE MEMBRE DE PREHENSION  et LES CAPTEURS POSTURAUX</a:t>
            </a:r>
            <a:r>
              <a:rPr lang="en-GB" altLang="fr-FR" b="1" kern="0" dirty="0">
                <a:solidFill>
                  <a:srgbClr val="FF0000"/>
                </a:solidFill>
              </a:rPr>
              <a:t> </a:t>
            </a:r>
            <a:r>
              <a:rPr lang="fr-FR" altLang="fr-FR" b="1" dirty="0"/>
              <a:t>L’adaptation des muscles de l’épaule aux perturbations ne dépend pas de la simple  boucle gamma médullaire, elle est l’effet d’un  correctif postural  qui joue plus haut,  aux niveaux cérébelleux et cortica</a:t>
            </a:r>
            <a:r>
              <a:rPr lang="fr-FR" altLang="fr-FR" dirty="0"/>
              <a:t>l, </a:t>
            </a:r>
            <a:r>
              <a:rPr lang="fr-FR" dirty="0">
                <a:solidFill>
                  <a:srgbClr val="000000"/>
                </a:solidFill>
                <a:latin typeface="___WRD_EMBED_SUB_46"/>
              </a:rPr>
              <a:t>Nous avons donc par simplification utilisé l'</a:t>
            </a:r>
            <a:r>
              <a:rPr lang="fr-FR" dirty="0" err="1">
                <a:solidFill>
                  <a:srgbClr val="000000"/>
                </a:solidFill>
                <a:latin typeface="___WRD_EMBED_SUB_46"/>
              </a:rPr>
              <a:t>oeil</a:t>
            </a:r>
            <a:r>
              <a:rPr lang="fr-FR" dirty="0">
                <a:solidFill>
                  <a:srgbClr val="000000"/>
                </a:solidFill>
                <a:latin typeface="___WRD_EMBED_SUB_46"/>
              </a:rPr>
              <a:t> directeur puisque je n’ai pas forcément eu la possibilité de tester l'oculomotricité de chacun des athlètes. </a:t>
            </a:r>
          </a:p>
          <a:p>
            <a:r>
              <a:rPr lang="fr-FR" b="1" dirty="0">
                <a:solidFill>
                  <a:srgbClr val="000000"/>
                </a:solidFill>
                <a:latin typeface="Arial" panose="020B0604020202020204" pitchFamily="34" charset="0"/>
              </a:rPr>
              <a:t>Nous avons observé que la pathologie du DIM et de l’ atteinte périphérique se manifeste du côté opposé à l'</a:t>
            </a:r>
            <a:r>
              <a:rPr lang="fr-FR" b="1" dirty="0" err="1">
                <a:solidFill>
                  <a:srgbClr val="000000"/>
                </a:solidFill>
                <a:latin typeface="Arial" panose="020B0604020202020204" pitchFamily="34" charset="0"/>
              </a:rPr>
              <a:t>oeil</a:t>
            </a:r>
            <a:r>
              <a:rPr lang="fr-FR" b="1" dirty="0">
                <a:solidFill>
                  <a:srgbClr val="000000"/>
                </a:solidFill>
                <a:latin typeface="Arial" panose="020B0604020202020204" pitchFamily="34" charset="0"/>
              </a:rPr>
              <a:t> directeur:</a:t>
            </a:r>
          </a:p>
          <a:p>
            <a:r>
              <a:rPr lang="fr-FR" b="1" dirty="0">
                <a:solidFill>
                  <a:srgbClr val="000000"/>
                </a:solidFill>
                <a:latin typeface="Arial" panose="020B0604020202020204" pitchFamily="34" charset="0"/>
              </a:rPr>
              <a:t>F:DIM+EPDROITE/oeildirecteur gauche71%// H :DIMEPG/œil Directeur D  75% Mais  cela demande à être préciser</a:t>
            </a:r>
            <a:endParaRPr lang="fr-FR" b="1" dirty="0">
              <a:solidFill>
                <a:srgbClr val="000000"/>
              </a:solidFill>
              <a:latin typeface="___WRD_EMBED_SUB_46"/>
            </a:endParaRPr>
          </a:p>
          <a:p>
            <a:r>
              <a:rPr lang="fr-FR" b="1" dirty="0">
                <a:solidFill>
                  <a:srgbClr val="000000"/>
                </a:solidFill>
                <a:latin typeface="___WRD_EMBED_SUB_46"/>
              </a:rPr>
              <a:t>De plus, étant donné le lien majeur existant par ailleurs nous avons mis en place en ce début de saison 2022  </a:t>
            </a:r>
            <a:r>
              <a:rPr lang="fr-FR" b="1" dirty="0">
                <a:latin typeface="___WRD_EMBED_SUB_46"/>
              </a:rPr>
              <a:t>un dépistage systématiqu</a:t>
            </a:r>
            <a:r>
              <a:rPr lang="fr-FR" b="1" dirty="0">
                <a:solidFill>
                  <a:srgbClr val="000000"/>
                </a:solidFill>
                <a:latin typeface="___WRD_EMBED_SUB_46"/>
              </a:rPr>
              <a:t>e entre le rachis cervical, la posture et l'oculomotricité, </a:t>
            </a:r>
            <a:r>
              <a:rPr lang="fr-FR" b="1" dirty="0">
                <a:latin typeface="___WRD_EMBED_SUB_46"/>
              </a:rPr>
              <a:t>e des troubles de l'accommodation</a:t>
            </a:r>
            <a:r>
              <a:rPr lang="fr-FR" dirty="0">
                <a:latin typeface="___WRD_EMBED_SUB_46"/>
              </a:rPr>
              <a:t>. </a:t>
            </a:r>
          </a:p>
          <a:p>
            <a:r>
              <a:rPr lang="fr-FR" dirty="0">
                <a:latin typeface="___WRD_EMBED_SUB_46"/>
              </a:rPr>
              <a:t>Là encore, un protocole a été développé avec une orthoptiste. Il consiste en un socle commun visant à optimiser les performances visuelles et un socle individuel selon les troubles </a:t>
            </a:r>
            <a:r>
              <a:rPr lang="fr-FR" dirty="0" err="1">
                <a:latin typeface="___WRD_EMBED_SUB_46"/>
              </a:rPr>
              <a:t>phoriques</a:t>
            </a:r>
            <a:r>
              <a:rPr lang="fr-FR" dirty="0">
                <a:latin typeface="___WRD_EMBED_SUB_46"/>
              </a:rPr>
              <a:t> dépistés. En effet, lors du bilan de début de saison, il a été mis en évidence un grand nombre d’athlètes présentant une </a:t>
            </a:r>
            <a:r>
              <a:rPr lang="fr-FR" dirty="0" err="1">
                <a:latin typeface="___WRD_EMBED_SUB_46"/>
              </a:rPr>
              <a:t>esophorie</a:t>
            </a:r>
            <a:r>
              <a:rPr lang="fr-FR" dirty="0">
                <a:latin typeface="___WRD_EMBED_SUB_46"/>
              </a:rPr>
              <a:t>.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1C4F72E-7154-481C-8B09-00DF00149E23}" type="slidenum">
              <a:rPr lang="fr-FR" smtClean="0"/>
              <a:pPr/>
              <a:t>9</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426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AB9462-7BB8-40AA-26D4-41A674D111B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14A8560-9ED2-B501-AE36-AF314D4264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F4B88FD-92DC-6050-C19B-9FE76AEDB880}"/>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5" name="Espace réservé du pied de p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B20D3AB-4140-6A94-8F41-D94E2F1957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CDC2401-5714-82B3-3444-8296BA2B677F}"/>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075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E5B8D3E-4E30-3F48-66E7-1CEB63E5250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4CB9243-23F5-3AAF-D374-7CE3ADFF62D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F6F5D72-E31A-D0E2-6792-AEC151C3E3E9}"/>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5" name="Espace réservé du pied de p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52F63C-2FB3-D32C-F006-DC7A0F22FB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D01A9F-AEC6-85D7-FF13-156F884C281D}"/>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413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7D81946-57E3-3B2F-B27F-9A1876B288A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544382-CA34-FE55-08A3-C9A996A10EF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DE1AAE2-9D54-47FF-063A-E06646489C96}"/>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5" name="Espace réservé du pied de p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A672ACF-4FD4-ABB3-8ED3-505CC83FC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8D9DCF3-9A67-FE2B-F529-2C5E42F6ED26}"/>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817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re, puces, vidéo direct, grand">
    <p:spTree>
      <p:nvGrpSpPr>
        <p:cNvPr id="1" name=""/>
        <p:cNvGrpSpPr/>
        <p:nvPr/>
      </p:nvGrpSpPr>
      <p:grpSpPr>
        <a:xfrm>
          <a:off x="0" y="0"/>
          <a:ext cx="0" cy="0"/>
          <a:chOff x="0" y="0"/>
          <a:chExt cx="0" cy="0"/>
        </a:xfrm>
      </p:grpSpPr>
      <p:sp>
        <p:nvSpPr>
          <p:cNvPr id="84" name="Texte du titre"/>
          <p:cNvSpPr txBox="1">
            <a:spLocks noGrp="1"/>
          </p:cNvSpPr>
          <p:nvPr>
            <p:ph type="title"/>
          </p:nvPr>
        </p:nvSpPr>
        <p:spPr>
          <a:prstGeom prst="rect">
            <a:avLst/>
          </a:prstGeom>
        </p:spPr>
        <p:txBody>
          <a:bodyPr/>
          <a:lstStyle/>
          <a:p>
            <a:r>
              <a:t>Texte du titre</a:t>
            </a:r>
          </a:p>
        </p:txBody>
      </p:sp>
      <p:sp>
        <p:nvSpPr>
          <p:cNvPr id="85" name="Texte niveau 1…"/>
          <p:cNvSpPr txBox="1">
            <a:spLocks noGrp="1"/>
          </p:cNvSpPr>
          <p:nvPr>
            <p:ph type="body" sz="half" idx="1"/>
          </p:nvPr>
        </p:nvSpPr>
        <p:spPr>
          <a:xfrm>
            <a:off x="895350" y="1822450"/>
            <a:ext cx="5003800" cy="4419600"/>
          </a:xfrm>
          <a:prstGeom prst="rect">
            <a:avLst/>
          </a:prstGeom>
        </p:spPr>
        <p:txBody>
          <a:bodyPr/>
          <a:lstStyle>
            <a:lvl1pPr marL="215900" indent="-215900">
              <a:spcBef>
                <a:spcPts val="2650"/>
              </a:spcBef>
              <a:defRPr sz="1900"/>
            </a:lvl1pPr>
            <a:lvl2pPr marL="431800" indent="-215900">
              <a:spcBef>
                <a:spcPts val="2650"/>
              </a:spcBef>
              <a:defRPr sz="1900"/>
            </a:lvl2pPr>
            <a:lvl3pPr marL="647700" indent="-215900">
              <a:spcBef>
                <a:spcPts val="2650"/>
              </a:spcBef>
              <a:defRPr sz="1900"/>
            </a:lvl3pPr>
            <a:lvl4pPr marL="863600" indent="-215900">
              <a:spcBef>
                <a:spcPts val="2650"/>
              </a:spcBef>
              <a:defRPr sz="1900"/>
            </a:lvl4pPr>
            <a:lvl5pPr marL="1079500" indent="-215900">
              <a:spcBef>
                <a:spcPts val="2650"/>
              </a:spcBef>
              <a:defRPr sz="1900"/>
            </a:lvl5pPr>
          </a:lstStyle>
          <a:p>
            <a:r>
              <a:t>Texte niveau 1</a:t>
            </a:r>
          </a:p>
          <a:p>
            <a:pPr lvl="1"/>
            <a:r>
              <a:t>Texte niveau 2</a:t>
            </a:r>
          </a:p>
          <a:p>
            <a:pPr lvl="2"/>
            <a:r>
              <a:t>Texte niveau 3</a:t>
            </a:r>
          </a:p>
          <a:p>
            <a:pPr lvl="3"/>
            <a:r>
              <a:t>Texte niveau 4</a:t>
            </a:r>
          </a:p>
          <a:p>
            <a:pPr lvl="4"/>
            <a:r>
              <a:t>Texte niveau 5</a:t>
            </a:r>
          </a:p>
        </p:txBody>
      </p:sp>
      <p:sp>
        <p:nvSpPr>
          <p:cNvPr id="86" name="Numéro de diapositive"/>
          <p:cNvSpPr txBox="1">
            <a:spLocks noGrp="1"/>
          </p:cNvSpPr>
          <p:nvPr>
            <p:ph type="sldNum" sz="quarter" idx="2"/>
          </p:nvPr>
        </p:nvSpPr>
        <p:spPr>
          <a:prstGeom prst="rect">
            <a:avLst/>
          </a:prstGeom>
        </p:spPr>
        <p:txBody>
          <a:bodyPr anchor="t"/>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26840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773032A-4582-2CE2-CFE3-A1A5B9873A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CD89D3A-E5F2-BB00-8D17-3477BDDAA57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9442842-40DA-DA39-6775-773A64BF9A0F}"/>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5" name="Espace réservé du pied de p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ED6F3D-9E62-ABED-8915-ACE5BF5176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4B50E91-26EE-0D27-0B5D-F1AC88E5CE03}"/>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623158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6170AA-C985-6B57-19DB-6F7732F0A7D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025905D-E1B8-69C6-3997-EA623CAB8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055E85D-5990-9FEF-6266-2CBB9182BF7D}"/>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5" name="Espace réservé du pied de p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8B5485C-4613-102C-9929-8ACBAEEB8B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094BF4-7D08-61E0-D902-3E2255067CA1}"/>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9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DEBC099-319C-FF80-E657-0C4C60570B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724671-0075-ED0D-17C4-DD9D49E8747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D1970B-30BF-C72E-CD21-4C7B3893947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8562BF9-623B-9EE4-1633-381ABE0866DB}"/>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6" name="Espace réservé du pied de pag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DA29363-71A3-430D-8BE3-3DE2C6953A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4BC5A4C-C676-CB9A-B3FB-9ADA416CDB44}"/>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288718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1C4DD96-A1CE-324A-DDE2-D3DE16F65E8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A4FB982-FAD0-46A7-3F6A-3E12A28FC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4E101FF-6927-D483-95E3-22180755FEF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72C7333-30B2-2F64-CCE3-484DF5DA9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676F522-0D56-571F-C27F-66630AC438D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CBFA590-B622-BF25-EBDA-54DFE3D21772}"/>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8" name="Espace réservé du pied de pag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32941EC-AE06-7FBE-A114-D1533EE0983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01F5DD0-5118-2C7D-13FC-6BD055758248}"/>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567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0973B0-C2FB-8EB1-AB61-40FB4BCF1F0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238CB35-C6AA-2517-48C6-9A933ABF257A}"/>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4" name="Espace réservé du pied de pag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990B509-FE00-C3D7-2ECA-91FEA287F90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E6BC729-5B49-562B-15DD-F6D64AE5A5B5}"/>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781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8D29A7-DE91-E192-6A6B-ADBBC6671173}"/>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3" name="Espace réservé du pied de p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F5E43F5-3DAA-6EB6-F976-7B47B251A22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07892D-F0C6-BFE1-9A0F-3CC59C53BA55}"/>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055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B6BBF84-142C-F7A3-001E-0E2B93FFBD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B503CA-4859-1085-955B-3F9C83E6DE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0E4BBE1-BEB6-94FF-13DA-EF4D6CB00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AFB883C-4A3B-2382-DDC4-21B0A00947FD}"/>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6" name="Espace réservé du pied de pag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4D9A76C-24FE-20DA-4969-1210CD29B6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081770F-FD4A-503F-ED0A-2BF2238D35BC}"/>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214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C23272-9BD3-3471-2BDD-24D9FF4547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0194FCC-F2D1-AAA1-A139-149F0EBCDF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B7CD2E-5B03-90BE-ADB5-96F3A8464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85BE7C-555F-D316-AA3D-D05C98E4B22E}"/>
              </a:ext>
            </a:extLst>
          </p:cNvPr>
          <p:cNvSpPr>
            <a:spLocks noGrp="1"/>
          </p:cNvSpPr>
          <p:nvPr>
            <p:ph type="dt" sz="half" idx="10"/>
          </p:nvPr>
        </p:nvSpPr>
        <p:spPr/>
        <p:txBody>
          <a:bodyPr/>
          <a:lstStyle/>
          <a:p>
            <a:fld id="{6024B8D4-22C9-49BA-9A17-FDA8AB25A2D5}" type="datetimeFigureOut">
              <a:rPr lang="fr-FR" smtClean="0"/>
              <a:pPr/>
              <a:t>1/06/24</a:t>
            </a:fld>
            <a:endParaRPr lang="fr-FR"/>
          </a:p>
        </p:txBody>
      </p:sp>
      <p:sp>
        <p:nvSpPr>
          <p:cNvPr id="6" name="Espace réservé du pied de pag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81019C-47E1-678F-D802-D4954C6BFD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758421-CB47-1D1C-F9E7-69966648F09F}"/>
              </a:ext>
            </a:extLst>
          </p:cNvPr>
          <p:cNvSpPr>
            <a:spLocks noGrp="1"/>
          </p:cNvSpPr>
          <p:nvPr>
            <p:ph type="sldNum" sz="quarter" idx="12"/>
          </p:nvPr>
        </p:nvSpPr>
        <p:spPr/>
        <p:txBody>
          <a:body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78371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3E64429-3EF3-5579-A8F5-4D531F8C6F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BBC3A09-AAA8-DE54-B7BA-B52FC7605B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9ADC025-0B60-AD20-9442-D66379D47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4B8D4-22C9-49BA-9A17-FDA8AB25A2D5}" type="datetimeFigureOut">
              <a:rPr lang="fr-FR" smtClean="0"/>
              <a:pPr/>
              <a:t>1/06/24</a:t>
            </a:fld>
            <a:endParaRPr lang="fr-FR"/>
          </a:p>
        </p:txBody>
      </p:sp>
      <p:sp>
        <p:nvSpPr>
          <p:cNvPr id="5" name="Espace réservé du pied de p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55DAAC-9C52-2ADE-038D-571165870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9F6D34-7330-33EC-1A73-901102C492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C94B4-2CDF-4CB6-9965-EEE754480777}" type="slidenum">
              <a:rPr lang="fr-FR" smtClean="0"/>
              <a:pPr/>
              <a:t>‹#›</a:t>
            </a:fld>
            <a:endParaRPr lang="fr-F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8420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emf"/><Relationship Id="rId9" Type="http://schemas.openxmlformats.org/officeDocument/2006/relationships/image" Target="../media/image3.png"/><Relationship Id="rId10"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1.emf"/><Relationship Id="rId5" Type="http://schemas.openxmlformats.org/officeDocument/2006/relationships/image" Target="../media/image3.png"/><Relationship Id="rId6"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0.jpeg"/><Relationship Id="rId5" Type="http://schemas.openxmlformats.org/officeDocument/2006/relationships/image" Target="../media/image3.png"/><Relationship Id="rId6"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png"/><Relationship Id="rId5" Type="http://schemas.openxmlformats.org/officeDocument/2006/relationships/image" Target="../media/image5.jpe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7.emf"/><Relationship Id="rId1" Type="http://schemas.openxmlformats.org/officeDocument/2006/relationships/video" Target="../media/media1.MOV"/><Relationship Id="rId2" Type="http://schemas.openxmlformats.org/officeDocument/2006/relationships/video" Target="../media/media2.MOV"/><Relationship Id="rId3" Type="http://schemas.openxmlformats.org/officeDocument/2006/relationships/slideLayout" Target="../slideLayouts/slideLayout12.xml"/><Relationship Id="rId4" Type="http://schemas.openxmlformats.org/officeDocument/2006/relationships/notesSlide" Target="../notesSlides/notesSlide2.xml"/><Relationship Id="rId5" Type="http://schemas.openxmlformats.org/officeDocument/2006/relationships/image" Target="../media/image1.emf"/><Relationship Id="rId6" Type="http://schemas.openxmlformats.org/officeDocument/2006/relationships/image" Target="../media/image3.png"/><Relationship Id="rId7" Type="http://schemas.microsoft.com/office/2007/relationships/media" Target="../media/media1.MOV"/><Relationship Id="rId8" Type="http://schemas.openxmlformats.org/officeDocument/2006/relationships/image" Target="../media/image8.png"/><Relationship Id="rId9" Type="http://schemas.openxmlformats.org/officeDocument/2006/relationships/image" Target="../media/image9.emf"/><Relationship Id="rId10" Type="http://schemas.microsoft.com/office/2007/relationships/media" Target="../media/media2.MOV"/></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emf"/><Relationship Id="rId9" Type="http://schemas.openxmlformats.org/officeDocument/2006/relationships/image" Target="../media/image3.png"/><Relationship Id="rId10" Type="http://schemas.openxmlformats.org/officeDocument/2006/relationships/image" Target="../media/image6.jpeg"/><Relationship Id="rId11" Type="http://schemas.openxmlformats.org/officeDocument/2006/relationships/image" Target="../media/image7.emf"/><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emf"/><Relationship Id="rId5" Type="http://schemas.openxmlformats.org/officeDocument/2006/relationships/image" Target="../media/image3.png"/><Relationship Id="rId6" Type="http://schemas.openxmlformats.org/officeDocument/2006/relationships/image" Target="../media/image6.jpeg"/><Relationship Id="rId7"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emf"/><Relationship Id="rId5" Type="http://schemas.openxmlformats.org/officeDocument/2006/relationships/image" Target="../media/image3.pn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1.emf"/><Relationship Id="rId5" Type="http://schemas.openxmlformats.org/officeDocument/2006/relationships/image" Target="../media/image3.pn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1.emf"/><Relationship Id="rId5" Type="http://schemas.openxmlformats.org/officeDocument/2006/relationships/image" Target="../media/image3.png"/><Relationship Id="rId6" Type="http://schemas.openxmlformats.org/officeDocument/2006/relationships/image" Target="../media/image12.emf"/><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png"/><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9" Type="http://schemas.openxmlformats.org/officeDocument/2006/relationships/image" Target="../media/image17.emf"/><Relationship Id="rId10"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png"/><Relationship Id="rId5" Type="http://schemas.openxmlformats.org/officeDocument/2006/relationships/image" Target="../media/image18.jpe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 name="Intrication des pathologies du rachis cervical et de l’épaule."/>
          <p:cNvSpPr txBox="1">
            <a:spLocks noGrp="1"/>
          </p:cNvSpPr>
          <p:nvPr>
            <p:ph type="ctrTitle"/>
          </p:nvPr>
        </p:nvSpPr>
        <p:spPr>
          <a:xfrm>
            <a:off x="2329148" y="2522030"/>
            <a:ext cx="9651725" cy="2207960"/>
          </a:xfrm>
          <a:prstGeom prst="rect">
            <a:avLst/>
          </a:prstGeom>
          <a:ln>
            <a:solidFill>
              <a:schemeClr val="bg1"/>
            </a:solidFill>
          </a:ln>
        </p:spPr>
        <p:txBody>
          <a:bodyPr>
            <a:normAutofit fontScale="90000"/>
          </a:bodyPr>
          <a:lstStyle/>
          <a:p>
            <a:r>
              <a:rPr lang="fr-FR" sz="4900" b="1" dirty="0">
                <a:solidFill>
                  <a:schemeClr val="bg1"/>
                </a:solidFill>
              </a:rPr>
              <a:t>Retour d’expérience</a:t>
            </a:r>
            <a:br>
              <a:rPr lang="fr-FR" sz="4900" b="1" dirty="0">
                <a:solidFill>
                  <a:schemeClr val="bg1"/>
                </a:solidFill>
              </a:rPr>
            </a:br>
            <a:r>
              <a:rPr lang="fr-FR" sz="4900" b="1" dirty="0">
                <a:solidFill>
                  <a:schemeClr val="bg1"/>
                </a:solidFill>
              </a:rPr>
              <a:t> Sportifs de haut niveau</a:t>
            </a:r>
            <a:br>
              <a:rPr lang="fr-FR" sz="4900" b="1" dirty="0">
                <a:solidFill>
                  <a:schemeClr val="bg1"/>
                </a:solidFill>
              </a:rPr>
            </a:br>
            <a:r>
              <a:rPr lang="fr-FR" sz="4900" b="1" dirty="0">
                <a:solidFill>
                  <a:schemeClr val="bg1"/>
                </a:solidFill>
              </a:rPr>
              <a:t>Canoé Kayak</a:t>
            </a:r>
            <a:r>
              <a:rPr b="1" dirty="0">
                <a:solidFill>
                  <a:schemeClr val="bg1"/>
                </a:solidFill>
              </a:rPr>
              <a:t>.</a:t>
            </a:r>
          </a:p>
        </p:txBody>
      </p:sp>
      <p:sp>
        <p:nvSpPr>
          <p:cNvPr id="138" name="Rôle du médecin ostéopathe dans le sport de haut niveau,…"/>
          <p:cNvSpPr txBox="1">
            <a:spLocks noGrp="1"/>
          </p:cNvSpPr>
          <p:nvPr>
            <p:ph type="subTitle" sz="half" idx="1"/>
          </p:nvPr>
        </p:nvSpPr>
        <p:spPr>
          <a:xfrm>
            <a:off x="2663687" y="5378975"/>
            <a:ext cx="8982648" cy="1111035"/>
          </a:xfrm>
          <a:prstGeom prst="rect">
            <a:avLst/>
          </a:prstGeom>
          <a:solidFill>
            <a:srgbClr val="0070C0"/>
          </a:solidFill>
          <a:ln w="25400">
            <a:solidFill>
              <a:schemeClr val="bg1"/>
            </a:solidFill>
          </a:ln>
        </p:spPr>
        <p:txBody>
          <a:bodyPr vert="horz" lIns="31750" tIns="31750" rIns="31750" bIns="31750" rtlCol="0">
            <a:noAutofit/>
          </a:bodyPr>
          <a:lstStyle/>
          <a:p>
            <a:pPr defTabSz="338455">
              <a:defRPr sz="6969">
                <a:solidFill>
                  <a:srgbClr val="4CFF5C"/>
                </a:solidFill>
              </a:defRPr>
            </a:pPr>
            <a:r>
              <a:rPr lang="fr-FR" sz="2000" b="1" dirty="0">
                <a:solidFill>
                  <a:schemeClr val="bg1"/>
                </a:solidFill>
              </a:rPr>
              <a:t>Journées Robert MAIGNE SOFMMOOM 2024</a:t>
            </a:r>
          </a:p>
          <a:p>
            <a:pPr defTabSz="338455">
              <a:defRPr sz="6969">
                <a:solidFill>
                  <a:srgbClr val="4CFF5C"/>
                </a:solidFill>
              </a:defRPr>
            </a:pPr>
            <a:r>
              <a:rPr lang="fr-FR" sz="2000" b="1" dirty="0">
                <a:solidFill>
                  <a:schemeClr val="bg1"/>
                </a:solidFill>
              </a:rPr>
              <a:t>*</a:t>
            </a:r>
            <a:r>
              <a:rPr lang="fr-FR" sz="2000" b="1" i="1" dirty="0">
                <a:solidFill>
                  <a:schemeClr val="bg1"/>
                </a:solidFill>
              </a:rPr>
              <a:t>Docteur Sabrina VITRY- Docteur Olivier DUMAY – Docteur Mathieu FARKAS</a:t>
            </a:r>
          </a:p>
          <a:p>
            <a:pPr defTabSz="338455">
              <a:defRPr sz="6969">
                <a:solidFill>
                  <a:srgbClr val="4CFF5C"/>
                </a:solidFill>
              </a:defRPr>
            </a:pPr>
            <a:r>
              <a:rPr lang="fr-FR" sz="2000" b="1" i="1" dirty="0">
                <a:solidFill>
                  <a:schemeClr val="bg1"/>
                </a:solidFill>
              </a:rPr>
              <a:t>DIU Nîmes-Montpellier-GEMMLR</a:t>
            </a:r>
            <a:endParaRPr sz="2000" b="1" i="1" dirty="0">
              <a:solidFill>
                <a:schemeClr val="bg1"/>
              </a:solidFill>
            </a:endParaRPr>
          </a:p>
        </p:txBody>
      </p:sp>
      <p:pic>
        <p:nvPicPr>
          <p:cNvPr id="7" name="Imag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00AA689-3142-FD25-9AEC-B1183C5CCB9A}"/>
              </a:ext>
            </a:extLst>
          </p:cNvPr>
          <p:cNvPicPr>
            <a:picLocks noChangeAspect="1"/>
          </p:cNvPicPr>
          <p:nvPr/>
        </p:nvPicPr>
        <p:blipFill>
          <a:blip r:embed="rId3"/>
          <a:stretch>
            <a:fillRect/>
          </a:stretch>
        </p:blipFill>
        <p:spPr>
          <a:xfrm>
            <a:off x="-1" y="0"/>
            <a:ext cx="2138517" cy="1873045"/>
          </a:xfrm>
          <a:prstGeom prst="rect">
            <a:avLst/>
          </a:prstGeom>
        </p:spPr>
      </p:pic>
      <p:pic>
        <p:nvPicPr>
          <p:cNvPr id="3" name="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8B3648-2E50-40D5-80C5-33C2B04F7E5B}"/>
              </a:ext>
            </a:extLst>
          </p:cNvPr>
          <p:cNvPicPr>
            <a:picLocks noChangeAspect="1"/>
          </p:cNvPicPr>
          <p:nvPr/>
        </p:nvPicPr>
        <p:blipFill>
          <a:blip r:embed="rId4"/>
          <a:stretch>
            <a:fillRect/>
          </a:stretch>
        </p:blipFill>
        <p:spPr>
          <a:xfrm>
            <a:off x="2329148" y="2522030"/>
            <a:ext cx="2138514" cy="2207960"/>
          </a:xfrm>
          <a:prstGeom prst="rect">
            <a:avLst/>
          </a:prstGeom>
        </p:spPr>
      </p:pic>
      <p:pic>
        <p:nvPicPr>
          <p:cNvPr id="4"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8C17DEC-1DA6-12E5-E6AD-B8681DFBE69D}"/>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96" y="2721012"/>
            <a:ext cx="1936795" cy="18730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2" descr="Voir les détails de l’image associée. Paris2024 – Ecobrandi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9DA5D46-4CCD-F9E3-9222-782B10F13028}"/>
              </a:ext>
            </a:extLst>
          </p:cNvP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55462" y="0"/>
            <a:ext cx="2036538" cy="188557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2" descr="C:\Users\utilisatrice\Desktop\GEMMLR PERF\LOGO GEMMLR.jp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A81D5EC-6761-D3EB-3494-6148B4ADF870}"/>
              </a:ext>
            </a:extLst>
          </p:cNvPr>
          <p:cNvPicPr>
            <a:picLocks noChangeAspect="1" noChangeArrowheads="1"/>
          </p:cNvPicPr>
          <p:nvPr/>
        </p:nvPicPr>
        <p:blipFill>
          <a:blip r:embed="rId7" cstate="print"/>
          <a:srcRect/>
          <a:stretch>
            <a:fillRect/>
          </a:stretch>
        </p:blipFill>
        <p:spPr bwMode="auto">
          <a:xfrm>
            <a:off x="-1" y="5302064"/>
            <a:ext cx="1936795" cy="1665381"/>
          </a:xfrm>
          <a:prstGeom prst="rect">
            <a:avLst/>
          </a:prstGeom>
          <a:noFill/>
        </p:spPr>
      </p:pic>
      <p:pic>
        <p:nvPicPr>
          <p:cNvPr id="10" name="Imag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05668AB-0F5D-ED66-051C-C986A409A1F5}"/>
              </a:ext>
            </a:extLst>
          </p:cNvPr>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155462" y="2522030"/>
            <a:ext cx="1825411" cy="2207960"/>
          </a:xfrm>
          <a:prstGeom prst="rect">
            <a:avLst/>
          </a:prstGeom>
        </p:spPr>
      </p:pic>
      <p:pic>
        <p:nvPicPr>
          <p:cNvPr id="2" name="Imag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7B8EACF-0557-70FC-0DB5-4479D46DB8E1}"/>
              </a:ext>
            </a:extLst>
          </p:cNvPr>
          <p:cNvPicPr>
            <a:picLocks noChangeAspect="1"/>
          </p:cNvPicPr>
          <p:nvPr/>
        </p:nvPicPr>
        <p:blipFill>
          <a:blip r:embed="rId9"/>
          <a:stretch>
            <a:fillRect/>
          </a:stretch>
        </p:blipFill>
        <p:spPr>
          <a:xfrm>
            <a:off x="4586752" y="227508"/>
            <a:ext cx="3120473" cy="13133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CF96AF-2D6A-F536-DBED-A4F78379447A}"/>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92236274"/>
              </p:ext>
            </p:extLst>
          </p:nvPr>
        </p:nvGraphicFramePr>
        <p:xfrm>
          <a:off x="1407452" y="1414063"/>
          <a:ext cx="10709201" cy="5443937"/>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8"/>
          <a:stretch>
            <a:fillRect/>
          </a:stretch>
        </p:blipFill>
        <p:spPr>
          <a:xfrm>
            <a:off x="0" y="0"/>
            <a:ext cx="1806463" cy="1873045"/>
          </a:xfrm>
          <a:prstGeom prst="rect">
            <a:avLst/>
          </a:prstGeom>
        </p:spPr>
      </p:pic>
      <p:sp>
        <p:nvSpPr>
          <p:cNvPr id="150" name="Modifier : 2 clics"/>
          <p:cNvSpPr txBox="1">
            <a:spLocks/>
          </p:cNvSpPr>
          <p:nvPr/>
        </p:nvSpPr>
        <p:spPr>
          <a:xfrm>
            <a:off x="1806463" y="88499"/>
            <a:ext cx="10385537" cy="1325564"/>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 </a:t>
            </a:r>
            <a:r>
              <a:rPr lang="fr-FR" sz="4800" b="1" dirty="0">
                <a:solidFill>
                  <a:srgbClr val="FFFF00"/>
                </a:solidFill>
              </a:rPr>
              <a:t>TROIS PREROGATIVES </a:t>
            </a:r>
            <a:endParaRPr lang="fr-FR" sz="4800" dirty="0">
              <a:solidFill>
                <a:srgbClr val="FFFF00"/>
              </a:solidFill>
            </a:endParaRPr>
          </a:p>
        </p:txBody>
      </p:sp>
      <p:pic>
        <p:nvPicPr>
          <p:cNvPr id="4"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5F3C4BE-952A-3D5B-0EBC-D2FB35312AD0}"/>
              </a:ext>
            </a:extLst>
          </p:cNvPr>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925" y="5375141"/>
            <a:ext cx="1762538" cy="1448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8D4460-E7ED-0F79-0708-3D1966792863}"/>
              </a:ext>
            </a:extLst>
          </p:cNvPr>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830861"/>
            <a:ext cx="1687193" cy="1881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8068193"/>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 name="Modifier : 2 clics"/>
          <p:cNvSpPr txBox="1">
            <a:spLocks noGrp="1"/>
          </p:cNvSpPr>
          <p:nvPr>
            <p:ph type="title"/>
          </p:nvPr>
        </p:nvSpPr>
        <p:spPr>
          <a:xfrm>
            <a:off x="1293825" y="67005"/>
            <a:ext cx="10826261" cy="1092264"/>
          </a:xfrm>
          <a:prstGeom prst="rect">
            <a:avLst/>
          </a:prstGeom>
          <a:solidFill>
            <a:schemeClr val="accent1">
              <a:lumMod val="75000"/>
            </a:schemeClr>
          </a:solidFill>
        </p:spPr>
        <p:txBody>
          <a:bodyPr/>
          <a:lstStyle/>
          <a:p>
            <a:pPr algn="ctr"/>
            <a:r>
              <a:rPr lang="fr-FR" sz="4800" dirty="0">
                <a:solidFill>
                  <a:srgbClr val="FFFF00"/>
                </a:solidFill>
              </a:rPr>
              <a:t>REVUE LITTERATURE</a:t>
            </a:r>
            <a:endParaRPr sz="4800" dirty="0">
              <a:solidFill>
                <a:srgbClr val="FFFF00"/>
              </a:solidFill>
            </a:endParaRPr>
          </a:p>
        </p:txBody>
      </p:sp>
      <p:graphicFrame>
        <p:nvGraphicFramePr>
          <p:cNvPr id="10" name="Espace réservé du contenu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FB72613-5AAA-8A92-5B1A-AA44EDF5D095}"/>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61975372"/>
              </p:ext>
            </p:extLst>
          </p:nvPr>
        </p:nvGraphicFramePr>
        <p:xfrm>
          <a:off x="1444230" y="1406824"/>
          <a:ext cx="6181095" cy="5139274"/>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4"/>
          <a:stretch>
            <a:fillRect/>
          </a:stretch>
        </p:blipFill>
        <p:spPr>
          <a:xfrm>
            <a:off x="1" y="1"/>
            <a:ext cx="1365737" cy="1125766"/>
          </a:xfrm>
          <a:prstGeom prst="rect">
            <a:avLst/>
          </a:prstGeom>
        </p:spPr>
      </p:pic>
      <p:pic>
        <p:nvPicPr>
          <p:cNvPr id="5"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3BD3F11-FAA1-33D6-3029-B7667D6CD5A6}"/>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409069"/>
            <a:ext cx="1444229" cy="1448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 name="ZoneText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9616E0-03B8-BA75-7FD7-5DD3D7608FC6}"/>
              </a:ext>
            </a:extLst>
          </p:cNvPr>
          <p:cNvSpPr txBox="1"/>
          <p:nvPr/>
        </p:nvSpPr>
        <p:spPr>
          <a:xfrm>
            <a:off x="8154649" y="1125766"/>
            <a:ext cx="3818790" cy="2308324"/>
          </a:xfrm>
          <a:prstGeom prst="rect">
            <a:avLst/>
          </a:prstGeom>
          <a:solidFill>
            <a:srgbClr val="FFFF00"/>
          </a:solidFill>
        </p:spPr>
        <p:txBody>
          <a:bodyPr wrap="square">
            <a:spAutoFit/>
          </a:bodyPr>
          <a:lstStyle/>
          <a:p>
            <a:r>
              <a:rPr lang="fr-FR" sz="1800" b="1" i="0" u="none" strike="noStrike" baseline="0" dirty="0">
                <a:solidFill>
                  <a:srgbClr val="FF0000"/>
                </a:solidFill>
                <a:latin typeface="CQHOQR+HelveticaNeue"/>
              </a:rPr>
              <a:t>Effectifs : </a:t>
            </a:r>
            <a:endParaRPr lang="fr-FR" b="1" dirty="0">
              <a:solidFill>
                <a:srgbClr val="FF0000"/>
              </a:solidFill>
              <a:latin typeface="MKPKNV+HelveticaNeue-Bold"/>
            </a:endParaRPr>
          </a:p>
          <a:p>
            <a:r>
              <a:rPr lang="fr-FR" sz="1800" b="1" i="0" u="none" strike="noStrike" baseline="0" dirty="0">
                <a:solidFill>
                  <a:srgbClr val="000000"/>
                </a:solidFill>
                <a:latin typeface="MKPKNV+HelveticaNeue-Bold"/>
              </a:rPr>
              <a:t>N=11 Christiansen et al.2018 Taekwondo</a:t>
            </a:r>
          </a:p>
          <a:p>
            <a:r>
              <a:rPr lang="fr-FR" b="1" dirty="0">
                <a:solidFill>
                  <a:srgbClr val="000000"/>
                </a:solidFill>
                <a:latin typeface="MKPKNV+HelveticaNeue-Bold"/>
              </a:rPr>
              <a:t>N=10</a:t>
            </a:r>
            <a:r>
              <a:rPr lang="fr-FR" sz="1800" b="1" i="0" u="none" strike="noStrike" baseline="0" dirty="0">
                <a:solidFill>
                  <a:srgbClr val="000000"/>
                </a:solidFill>
                <a:latin typeface="MKPKNV+HelveticaNeue-Bold"/>
              </a:rPr>
              <a:t> Botelho en al</a:t>
            </a:r>
            <a:r>
              <a:rPr lang="fr-FR" sz="1800" b="0" i="0" u="none" strike="noStrike" baseline="0" dirty="0">
                <a:solidFill>
                  <a:srgbClr val="000000"/>
                </a:solidFill>
                <a:latin typeface="CQHOQR+HelveticaNeue"/>
              </a:rPr>
              <a:t>. (2012) </a:t>
            </a:r>
            <a:r>
              <a:rPr lang="fr-FR" sz="1800" b="1" i="0" u="none" strike="noStrike" baseline="0" dirty="0">
                <a:solidFill>
                  <a:srgbClr val="000000"/>
                </a:solidFill>
                <a:latin typeface="CQHOQR+HelveticaNeue"/>
              </a:rPr>
              <a:t>judokas </a:t>
            </a:r>
          </a:p>
          <a:p>
            <a:r>
              <a:rPr lang="fr-FR" b="1" dirty="0">
                <a:solidFill>
                  <a:srgbClr val="000000"/>
                </a:solidFill>
                <a:latin typeface="CQHOQR+HelveticaNeue"/>
              </a:rPr>
              <a:t>N=29 </a:t>
            </a:r>
            <a:r>
              <a:rPr lang="fr-FR" sz="1800" b="1" i="0" u="none" strike="noStrike" baseline="0" dirty="0">
                <a:solidFill>
                  <a:srgbClr val="000000"/>
                </a:solidFill>
                <a:latin typeface="MKPKNV+HelveticaNeue-Bold"/>
              </a:rPr>
              <a:t>Hoskins et al. </a:t>
            </a:r>
            <a:r>
              <a:rPr lang="fr-FR" sz="1800" b="0" i="0" u="none" strike="noStrike" baseline="0" dirty="0">
                <a:solidFill>
                  <a:srgbClr val="000000"/>
                </a:solidFill>
                <a:latin typeface="CQHOQR+HelveticaNeue"/>
              </a:rPr>
              <a:t>en 2010  </a:t>
            </a:r>
            <a:r>
              <a:rPr lang="fr-FR" sz="1800" b="1" i="0" u="none" strike="noStrike" baseline="0" dirty="0">
                <a:solidFill>
                  <a:srgbClr val="000000"/>
                </a:solidFill>
                <a:latin typeface="CQHOQR+HelveticaNeue"/>
              </a:rPr>
              <a:t>Football</a:t>
            </a:r>
            <a:r>
              <a:rPr lang="fr-FR" sz="1800" b="0" i="0" u="none" strike="noStrike" baseline="0" dirty="0">
                <a:solidFill>
                  <a:srgbClr val="000000"/>
                </a:solidFill>
                <a:latin typeface="CQHOQR+HelveticaNeue"/>
              </a:rPr>
              <a:t> </a:t>
            </a:r>
          </a:p>
          <a:p>
            <a:r>
              <a:rPr lang="fr-FR" b="1" dirty="0">
                <a:solidFill>
                  <a:srgbClr val="000000"/>
                </a:solidFill>
                <a:latin typeface="CQHOQR+HelveticaNeue"/>
              </a:rPr>
              <a:t>N=94 Yang 2016 ( volley)</a:t>
            </a:r>
            <a:endParaRPr lang="fr-FR" b="1" dirty="0"/>
          </a:p>
        </p:txBody>
      </p:sp>
      <p:sp>
        <p:nvSpPr>
          <p:cNvPr id="13" name="ZoneText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774A309-767A-3EA4-C51C-14DAD7F811E2}"/>
              </a:ext>
            </a:extLst>
          </p:cNvPr>
          <p:cNvSpPr txBox="1"/>
          <p:nvPr/>
        </p:nvSpPr>
        <p:spPr>
          <a:xfrm>
            <a:off x="7744927" y="3438256"/>
            <a:ext cx="4447073" cy="3416320"/>
          </a:xfrm>
          <a:prstGeom prst="rect">
            <a:avLst/>
          </a:prstGeom>
          <a:noFill/>
        </p:spPr>
        <p:txBody>
          <a:bodyPr wrap="square">
            <a:spAutoFit/>
          </a:bodyPr>
          <a:lstStyle/>
          <a:p>
            <a:r>
              <a:rPr lang="fr-FR" b="1" dirty="0">
                <a:solidFill>
                  <a:srgbClr val="000000"/>
                </a:solidFill>
                <a:latin typeface="MKPKNV+HelveticaNeue-Bold"/>
              </a:rPr>
              <a:t>Etude Manipulation :</a:t>
            </a:r>
            <a:r>
              <a:rPr lang="fr-FR" b="1" dirty="0" smtClean="0">
                <a:solidFill>
                  <a:srgbClr val="000000"/>
                </a:solidFill>
                <a:latin typeface="MKPKNV+HelveticaNeue-Bold"/>
              </a:rPr>
              <a:t>  </a:t>
            </a:r>
            <a:r>
              <a:rPr lang="en-US" sz="1800" b="0" i="0" u="none" strike="noStrike" baseline="0" dirty="0" smtClean="0">
                <a:solidFill>
                  <a:schemeClr val="bg1"/>
                </a:solidFill>
                <a:latin typeface="WJJPAP+Helvetica"/>
              </a:rPr>
              <a:t>2018 </a:t>
            </a:r>
            <a:r>
              <a:rPr lang="en-US" sz="1800" b="0" i="0" u="none" strike="noStrike" baseline="0" dirty="0">
                <a:solidFill>
                  <a:schemeClr val="bg1"/>
                </a:solidFill>
                <a:latin typeface="WJJPAP+Helvetica"/>
              </a:rPr>
              <a:t>T. Christiansen et al. « The effects of a single session of spinal manipulation on strength and cortical drive in athletes. » European journal of applied physiology 118.4 (2018): 737-749. </a:t>
            </a:r>
            <a:endParaRPr lang="fr-FR" b="1" dirty="0">
              <a:solidFill>
                <a:schemeClr val="bg1"/>
              </a:solidFill>
              <a:latin typeface="MKPKNV+HelveticaNeue-Bold"/>
            </a:endParaRPr>
          </a:p>
          <a:p>
            <a:r>
              <a:rPr lang="fr-FR" b="1" dirty="0">
                <a:solidFill>
                  <a:srgbClr val="000000"/>
                </a:solidFill>
                <a:latin typeface="MKPKNV+HelveticaNeue-Bold"/>
              </a:rPr>
              <a:t>Etude Thérapies manuelles </a:t>
            </a:r>
            <a:endParaRPr lang="fr-FR" b="1" dirty="0" smtClean="0">
              <a:solidFill>
                <a:srgbClr val="000000"/>
              </a:solidFill>
              <a:latin typeface="MKPKNV+HelveticaNeue-Bold"/>
            </a:endParaRPr>
          </a:p>
          <a:p>
            <a:r>
              <a:rPr lang="en-US" dirty="0" smtClean="0">
                <a:solidFill>
                  <a:schemeClr val="bg1"/>
                </a:solidFill>
                <a:latin typeface="WJJPAP+Helvetica"/>
              </a:rPr>
              <a:t>2013 </a:t>
            </a:r>
            <a:r>
              <a:rPr lang="en-US" dirty="0">
                <a:solidFill>
                  <a:schemeClr val="bg1"/>
                </a:solidFill>
                <a:latin typeface="WJJPAP+Helvetica"/>
              </a:rPr>
              <a:t>Cools scapular dyskinesis: from the office worker to the elite overhead athlete. » British journal of sports medicine 48.8 (2014): 692-697. </a:t>
            </a:r>
            <a:r>
              <a:rPr lang="en-US" dirty="0">
                <a:solidFill>
                  <a:schemeClr val="bg1"/>
                </a:solidFill>
                <a:latin typeface="CQHOQR+HelveticaNeue"/>
              </a:rPr>
              <a:t>27 </a:t>
            </a:r>
            <a:r>
              <a:rPr lang="en-US" sz="1800" b="0" i="0" u="none" strike="noStrike" baseline="0" dirty="0">
                <a:solidFill>
                  <a:schemeClr val="bg1"/>
                </a:solidFill>
                <a:latin typeface="WJJPAP+Helvetica"/>
              </a:rPr>
              <a:t>.M. Cools et al. « Rehabilitation</a:t>
            </a:r>
            <a:endParaRPr lang="fr-FR" b="1" dirty="0">
              <a:solidFill>
                <a:schemeClr val="bg1"/>
              </a:solidFill>
            </a:endParaRPr>
          </a:p>
        </p:txBody>
      </p:sp>
      <p:pic>
        <p:nvPicPr>
          <p:cNvPr id="4" name="Imag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208C2A-94E7-35D2-CD61-44AADC265E46}"/>
              </a:ext>
            </a:extLst>
          </p:cNvPr>
          <p:cNvPicPr>
            <a:picLocks noChangeAspect="1"/>
          </p:cNvPicPr>
          <p:nvPr/>
        </p:nvPicPr>
        <p:blipFill>
          <a:blip r:embed="rId6"/>
          <a:stretch>
            <a:fillRect/>
          </a:stretch>
        </p:blipFill>
        <p:spPr>
          <a:xfrm>
            <a:off x="10064441" y="175796"/>
            <a:ext cx="1908998" cy="87468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5567765"/>
      </p:ext>
    </p:extLst>
  </p:cSld>
  <p:clrMapOvr>
    <a:masterClrMapping/>
  </p:clrMapOvr>
  <p:transition spd="med"/>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 name="Modifier : 2 clics"/>
          <p:cNvSpPr txBox="1">
            <a:spLocks noGrp="1"/>
          </p:cNvSpPr>
          <p:nvPr>
            <p:ph type="title"/>
          </p:nvPr>
        </p:nvSpPr>
        <p:spPr>
          <a:xfrm>
            <a:off x="1949118" y="79784"/>
            <a:ext cx="10248516" cy="1627373"/>
          </a:xfrm>
          <a:prstGeom prst="rect">
            <a:avLst/>
          </a:prstGeom>
          <a:solidFill>
            <a:schemeClr val="accent1">
              <a:lumMod val="75000"/>
            </a:schemeClr>
          </a:solidFill>
        </p:spPr>
        <p:txBody>
          <a:bodyPr/>
          <a:lstStyle/>
          <a:p>
            <a:pPr algn="ctr"/>
            <a:r>
              <a:rPr lang="fr-FR" sz="4800" b="1" dirty="0">
                <a:solidFill>
                  <a:srgbClr val="FFFF00"/>
                </a:solidFill>
              </a:rPr>
              <a:t>MEDECINE MANUELLE </a:t>
            </a:r>
            <a:br>
              <a:rPr lang="fr-FR" sz="4800" b="1" dirty="0">
                <a:solidFill>
                  <a:srgbClr val="FFFF00"/>
                </a:solidFill>
              </a:rPr>
            </a:br>
            <a:r>
              <a:rPr lang="fr-FR" sz="4800" b="1" dirty="0">
                <a:solidFill>
                  <a:srgbClr val="FFFF00"/>
                </a:solidFill>
              </a:rPr>
              <a:t> HAUT NIVEAU SPORTIF </a:t>
            </a:r>
            <a:endParaRPr sz="4800" b="1" dirty="0">
              <a:solidFill>
                <a:srgbClr val="FFFF00"/>
              </a:solidFill>
            </a:endParaRPr>
          </a:p>
        </p:txBody>
      </p:sp>
      <p:sp>
        <p:nvSpPr>
          <p:cNvPr id="7" name="ZoneText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BFEE6F-83DE-081C-AD51-52AB93613619}"/>
              </a:ext>
            </a:extLst>
          </p:cNvPr>
          <p:cNvSpPr txBox="1"/>
          <p:nvPr/>
        </p:nvSpPr>
        <p:spPr>
          <a:xfrm>
            <a:off x="2010792" y="2004985"/>
            <a:ext cx="5711473"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2400" b="1" dirty="0">
                <a:solidFill>
                  <a:srgbClr val="FFFF00"/>
                </a:solidFill>
              </a:rPr>
              <a:t>La force du médecin de Médecine Manuelle réside par sa capacité d’analyse par un examen clinique rigoureux et méthodique. </a:t>
            </a:r>
          </a:p>
          <a:p>
            <a:endParaRPr lang="fr-FR" sz="2400" b="1" dirty="0"/>
          </a:p>
          <a:p>
            <a:r>
              <a:rPr lang="fr-FR" sz="2400" b="1" dirty="0"/>
              <a:t>La médecine manuelle permet des compétences supplémentaires pour soigner, prévenir et proposer des pistes thérapeutiques nouvelles pour l’optimisation de la performance</a:t>
            </a:r>
            <a:r>
              <a:rPr lang="fr-FR" sz="2400" dirty="0"/>
              <a:t>.</a:t>
            </a:r>
          </a:p>
          <a:p>
            <a:endParaRPr lang="fr-FR" sz="2400" b="1" dirty="0"/>
          </a:p>
          <a:p>
            <a:endParaRPr lang="fr-FR" sz="2400" b="1" dirty="0"/>
          </a:p>
          <a:p>
            <a:endParaRPr lang="fr-FR" sz="2400" dirty="0"/>
          </a:p>
        </p:txBody>
      </p:sp>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3"/>
          <a:stretch>
            <a:fillRect/>
          </a:stretch>
        </p:blipFill>
        <p:spPr>
          <a:xfrm>
            <a:off x="1" y="1"/>
            <a:ext cx="1949116" cy="1707156"/>
          </a:xfrm>
          <a:prstGeom prst="rect">
            <a:avLst/>
          </a:prstGeom>
        </p:spPr>
      </p:pic>
      <p:pic>
        <p:nvPicPr>
          <p:cNvPr id="2050"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31F78C4-A884-A2DF-CCDA-0F1413EECCAF}"/>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68358" y="1786940"/>
            <a:ext cx="3791216" cy="449206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3BD3F11-FAA1-33D6-3029-B7667D6CD5A6}"/>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3290" y="5162411"/>
            <a:ext cx="1762538" cy="1448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F65143-3707-F82D-934C-5472DC9032F7}"/>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709" y="2701340"/>
            <a:ext cx="1987826" cy="1881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8217778"/>
      </p:ext>
    </p:extLst>
  </p:cSld>
  <p:clrMapOvr>
    <a:masterClrMapping/>
  </p:clrMapOvr>
  <p:transition spd="med"/>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 name="Intrication des pathologies du rachis cervical et de l’épaule."/>
          <p:cNvSpPr txBox="1">
            <a:spLocks noGrp="1"/>
          </p:cNvSpPr>
          <p:nvPr>
            <p:ph type="ctrTitle"/>
          </p:nvPr>
        </p:nvSpPr>
        <p:spPr>
          <a:xfrm>
            <a:off x="2463441" y="1338036"/>
            <a:ext cx="9301316" cy="5177778"/>
          </a:xfrm>
          <a:prstGeom prst="rect">
            <a:avLst/>
          </a:prstGeom>
        </p:spPr>
        <p:txBody>
          <a:bodyPr>
            <a:normAutofit fontScale="90000"/>
          </a:bodyPr>
          <a:lstStyle/>
          <a:p>
            <a:pPr algn="l"/>
            <a:r>
              <a:rPr lang="fr-FR" sz="1400" dirty="0">
                <a:latin typeface="___WRD_EMBED_SUB_51"/>
                <a:ea typeface="Calibri" panose="020F0502020204030204" pitchFamily="34" charset="0"/>
                <a:cs typeface="___WRD_EMBED_SUB_51"/>
              </a:rPr>
              <a:t>BONNEAU (D.)., Thérapeutique manuelle . Ed. Dunod 2019. </a:t>
            </a:r>
            <a:r>
              <a:rPr lang="fr-FR" sz="1400" dirty="0">
                <a:latin typeface="___WRD_EMBED_SUB_46"/>
                <a:ea typeface="Calibri" panose="020F0502020204030204" pitchFamily="34" charset="0"/>
                <a:cs typeface="___WRD_EMBED_SUB_46"/>
              </a:rPr>
              <a:t/>
            </a:r>
            <a:br>
              <a:rPr lang="fr-FR" sz="1400" dirty="0">
                <a:latin typeface="___WRD_EMBED_SUB_46"/>
                <a:ea typeface="Calibri" panose="020F0502020204030204" pitchFamily="34" charset="0"/>
                <a:cs typeface="___WRD_EMBED_SUB_46"/>
              </a:rPr>
            </a:br>
            <a:r>
              <a:rPr lang="fr-FR" sz="1400" dirty="0">
                <a:latin typeface="___WRD_EMBED_SUB_51"/>
                <a:ea typeface="Calibri" panose="020F0502020204030204" pitchFamily="34" charset="0"/>
                <a:cs typeface="___WRD_EMBED_SUB_51"/>
              </a:rPr>
              <a:t>BUSQUET (L.)., GABAREL (B.)., Ophtalmologie et Ostéopathie. </a:t>
            </a:r>
            <a:r>
              <a:rPr lang="en-US" sz="1400" dirty="0">
                <a:latin typeface="___WRD_EMBED_SUB_51"/>
                <a:ea typeface="Calibri" panose="020F0502020204030204" pitchFamily="34" charset="0"/>
                <a:cs typeface="___WRD_EMBED_SUB_51"/>
              </a:rPr>
              <a:t>Ed. </a:t>
            </a:r>
            <a:r>
              <a:rPr lang="en-US" sz="1400" dirty="0" err="1">
                <a:latin typeface="___WRD_EMBED_SUB_51"/>
                <a:ea typeface="Calibri" panose="020F0502020204030204" pitchFamily="34" charset="0"/>
                <a:cs typeface="___WRD_EMBED_SUB_51"/>
              </a:rPr>
              <a:t>Busquet</a:t>
            </a:r>
            <a:r>
              <a:rPr lang="en-US" sz="1400" dirty="0">
                <a:latin typeface="___WRD_EMBED_SUB_51"/>
                <a:ea typeface="Calibri" panose="020F0502020204030204" pitchFamily="34" charset="0"/>
                <a:cs typeface="___WRD_EMBED_SUB_51"/>
              </a:rPr>
              <a:t> 2004 </a:t>
            </a:r>
            <a:r>
              <a:rPr lang="fr-FR" sz="1400" dirty="0">
                <a:latin typeface="___WRD_EMBED_SUB_46"/>
                <a:ea typeface="Calibri" panose="020F0502020204030204" pitchFamily="34" charset="0"/>
                <a:cs typeface="___WRD_EMBED_SUB_46"/>
              </a:rPr>
              <a:t/>
            </a:r>
            <a:br>
              <a:rPr lang="fr-FR" sz="1400" dirty="0">
                <a:latin typeface="___WRD_EMBED_SUB_46"/>
                <a:ea typeface="Calibri" panose="020F0502020204030204" pitchFamily="34" charset="0"/>
                <a:cs typeface="___WRD_EMBED_SUB_46"/>
              </a:rPr>
            </a:br>
            <a:r>
              <a:rPr lang="en-US" sz="1400" dirty="0">
                <a:latin typeface="___WRD_EMBED_SUB_51"/>
                <a:ea typeface="Calibri" panose="020F0502020204030204" pitchFamily="34" charset="0"/>
                <a:cs typeface="___WRD_EMBED_SUB_51"/>
              </a:rPr>
              <a:t>BULLOCK (MP.)., FOSTERNE, WHRIGHT (CC.)., Shoulder impingement, The effect of posture on shoulder pain and range of motion. </a:t>
            </a:r>
            <a:r>
              <a:rPr lang="fr-FR" sz="1400" dirty="0">
                <a:latin typeface="___WRD_EMBED_SUB_51"/>
                <a:ea typeface="Calibri" panose="020F0502020204030204" pitchFamily="34" charset="0"/>
                <a:cs typeface="___WRD_EMBED_SUB_51"/>
              </a:rPr>
              <a:t>Manuel </a:t>
            </a:r>
            <a:r>
              <a:rPr lang="fr-FR" sz="1400" dirty="0" err="1">
                <a:latin typeface="___WRD_EMBED_SUB_51"/>
                <a:ea typeface="Calibri" panose="020F0502020204030204" pitchFamily="34" charset="0"/>
                <a:cs typeface="___WRD_EMBED_SUB_51"/>
              </a:rPr>
              <a:t>therapy</a:t>
            </a:r>
            <a:r>
              <a:rPr lang="fr-FR" sz="1400" dirty="0">
                <a:latin typeface="___WRD_EMBED_SUB_51"/>
                <a:ea typeface="Calibri" panose="020F0502020204030204" pitchFamily="34" charset="0"/>
                <a:cs typeface="___WRD_EMBED_SUB_51"/>
              </a:rPr>
              <a:t> 2005; 10: 28-37. </a:t>
            </a:r>
            <a:r>
              <a:rPr lang="fr-FR" sz="1400" dirty="0">
                <a:latin typeface="___WRD_EMBED_SUB_46"/>
                <a:ea typeface="Calibri" panose="020F0502020204030204" pitchFamily="34" charset="0"/>
                <a:cs typeface="___WRD_EMBED_SUB_46"/>
              </a:rPr>
              <a:t/>
            </a:r>
            <a:br>
              <a:rPr lang="fr-FR" sz="1400" dirty="0">
                <a:latin typeface="___WRD_EMBED_SUB_46"/>
                <a:ea typeface="Calibri" panose="020F0502020204030204" pitchFamily="34" charset="0"/>
                <a:cs typeface="___WRD_EMBED_SUB_46"/>
              </a:rPr>
            </a:br>
            <a:r>
              <a:rPr lang="fr-FR" sz="1400" dirty="0">
                <a:latin typeface="___WRD_EMBED_SUB_51"/>
                <a:ea typeface="Calibri" panose="020F0502020204030204" pitchFamily="34" charset="0"/>
                <a:cs typeface="___WRD_EMBED_SUB_51"/>
              </a:rPr>
              <a:t>CERTOUX (JR.)., MARC (T.)., CLUDEL (A.);, TEISSIER (J.)., Rachis cervical et tendinopathie de la coi</a:t>
            </a:r>
            <a:r>
              <a:rPr lang="fr-FR" sz="1400" dirty="0">
                <a:latin typeface="___WRD_EMBED_SUB_46"/>
                <a:ea typeface="Calibri" panose="020F0502020204030204" pitchFamily="34" charset="0"/>
                <a:cs typeface="___WRD_EMBED_SUB_46"/>
              </a:rPr>
              <a:t> </a:t>
            </a:r>
            <a:r>
              <a:rPr lang="fr-FR" sz="1400" dirty="0">
                <a:latin typeface="___WRD_EMBED_SUB_51"/>
                <a:ea typeface="Calibri" panose="020F0502020204030204" pitchFamily="34" charset="0"/>
                <a:cs typeface="___WRD_EMBED_SUB_51"/>
              </a:rPr>
              <a:t>26. </a:t>
            </a:r>
            <a:r>
              <a:rPr lang="fr-FR" sz="1400" dirty="0">
                <a:latin typeface="___WRD_EMBED_SUB_46"/>
                <a:ea typeface="Calibri" panose="020F0502020204030204" pitchFamily="34" charset="0"/>
                <a:cs typeface="___WRD_EMBED_SUB_46"/>
              </a:rPr>
              <a:t/>
            </a:r>
            <a:br>
              <a:rPr lang="fr-FR" sz="1400" dirty="0">
                <a:latin typeface="___WRD_EMBED_SUB_46"/>
                <a:ea typeface="Calibri" panose="020F0502020204030204" pitchFamily="34" charset="0"/>
                <a:cs typeface="___WRD_EMBED_SUB_46"/>
              </a:rPr>
            </a:br>
            <a:r>
              <a:rPr lang="fr-FR" sz="1400" kern="0" dirty="0">
                <a:latin typeface="___WRD_EMBED_SUB_51"/>
                <a:ea typeface="Calibri" panose="020F0502020204030204" pitchFamily="34" charset="0"/>
                <a:cs typeface="___WRD_EMBED_SUB_51"/>
              </a:rPr>
              <a:t>DUFOUR (M.)., PILLU (M.)., Biomécanique fonctionnelle. Masson 2005.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DUFOUR (M.). Anatomie de l’appareil locomoteur, tête et tronc. Masson 2002. </a:t>
            </a:r>
            <a:br>
              <a:rPr lang="fr-FR" sz="1400" kern="0" dirty="0">
                <a:latin typeface="___WRD_EMBED_SUB_51"/>
                <a:ea typeface="Calibri" panose="020F0502020204030204" pitchFamily="34" charset="0"/>
                <a:cs typeface="___WRD_EMBED_SUB_51"/>
              </a:rPr>
            </a:br>
            <a:r>
              <a:rPr lang="fr-FR" sz="1400" kern="0" dirty="0">
                <a:latin typeface="___WRD_EMBED_SUB_51"/>
                <a:ea typeface="Calibri" panose="020F0502020204030204" pitchFamily="34" charset="0"/>
                <a:cs typeface="___WRD_EMBED_SUB_51"/>
              </a:rPr>
              <a:t>FARKAS M- Médecine Manuelle et Sport de Haut  Niveau – Mémoire DIU Nîmes 2021</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en-US" sz="1400" kern="0" dirty="0">
                <a:latin typeface="___WRD_EMBED_SUB_51"/>
                <a:ea typeface="Calibri" panose="020F0502020204030204" pitchFamily="34" charset="0"/>
                <a:cs typeface="___WRD_EMBED_SUB_51"/>
              </a:rPr>
              <a:t>GORSKI (JM.)., SWARTZ (LH.)., Shoulder </a:t>
            </a:r>
            <a:r>
              <a:rPr lang="en-US" sz="1400" kern="0" dirty="0" err="1">
                <a:latin typeface="___WRD_EMBED_SUB_51"/>
                <a:ea typeface="Calibri" panose="020F0502020204030204" pitchFamily="34" charset="0"/>
                <a:cs typeface="___WRD_EMBED_SUB_51"/>
              </a:rPr>
              <a:t>impingment</a:t>
            </a:r>
            <a:r>
              <a:rPr lang="en-US" sz="1400" kern="0" dirty="0">
                <a:latin typeface="___WRD_EMBED_SUB_51"/>
                <a:ea typeface="Calibri" panose="020F0502020204030204" pitchFamily="34" charset="0"/>
                <a:cs typeface="___WRD_EMBED_SUB_51"/>
              </a:rPr>
              <a:t> presenting neck pain. </a:t>
            </a:r>
            <a:r>
              <a:rPr lang="fr-FR" sz="1400" kern="0" dirty="0">
                <a:latin typeface="___WRD_EMBED_SUB_51"/>
                <a:ea typeface="Calibri" panose="020F0502020204030204" pitchFamily="34" charset="0"/>
                <a:cs typeface="___WRD_EMBED_SUB_51"/>
              </a:rPr>
              <a:t>J. Bone Joint </a:t>
            </a:r>
            <a:r>
              <a:rPr lang="fr-FR" sz="1400" kern="0" dirty="0" err="1">
                <a:latin typeface="___WRD_EMBED_SUB_51"/>
                <a:ea typeface="Calibri" panose="020F0502020204030204" pitchFamily="34" charset="0"/>
                <a:cs typeface="___WRD_EMBED_SUB_51"/>
              </a:rPr>
              <a:t>Surg</a:t>
            </a:r>
            <a:r>
              <a:rPr lang="fr-FR" sz="1400" kern="0" dirty="0">
                <a:latin typeface="___WRD_EMBED_SUB_51"/>
                <a:ea typeface="Calibri" panose="020F0502020204030204" pitchFamily="34" charset="0"/>
                <a:cs typeface="___WRD_EMBED_SUB_51"/>
              </a:rPr>
              <a:t>. AM. 2003 </a:t>
            </a:r>
            <a:r>
              <a:rPr lang="fr-FR" sz="1400" kern="0" dirty="0" err="1">
                <a:latin typeface="___WRD_EMBED_SUB_51"/>
                <a:ea typeface="Calibri" panose="020F0502020204030204" pitchFamily="34" charset="0"/>
                <a:cs typeface="___WRD_EMBED_SUB_51"/>
              </a:rPr>
              <a:t>ap</a:t>
            </a:r>
            <a:r>
              <a:rPr lang="fr-FR" sz="1400" kern="0" dirty="0">
                <a:latin typeface="___WRD_EMBED_SUB_51"/>
                <a:ea typeface="Calibri" panose="020F0502020204030204" pitchFamily="34" charset="0"/>
                <a:cs typeface="___WRD_EMBED_SUB_51"/>
              </a:rPr>
              <a:t> 85-A(4)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JANDA (V.). </a:t>
            </a:r>
            <a:r>
              <a:rPr lang="en-US" sz="1400" kern="0" dirty="0">
                <a:latin typeface="___WRD_EMBED_SUB_51"/>
                <a:ea typeface="Calibri" panose="020F0502020204030204" pitchFamily="34" charset="0"/>
                <a:cs typeface="___WRD_EMBED_SUB_51"/>
              </a:rPr>
              <a:t>Muscle Spasms a Proposed Procedure For Differential Diagnosis J. Manual </a:t>
            </a:r>
            <a:r>
              <a:rPr lang="en-US" sz="1400" kern="0" dirty="0" err="1">
                <a:latin typeface="___WRD_EMBED_SUB_51"/>
                <a:ea typeface="Calibri" panose="020F0502020204030204" pitchFamily="34" charset="0"/>
                <a:cs typeface="___WRD_EMBED_SUB_51"/>
              </a:rPr>
              <a:t>Medecine</a:t>
            </a:r>
            <a:r>
              <a:rPr lang="en-US" sz="1400" kern="0" dirty="0">
                <a:latin typeface="___WRD_EMBED_SUB_51"/>
                <a:ea typeface="Calibri" panose="020F0502020204030204" pitchFamily="34" charset="0"/>
                <a:cs typeface="___WRD_EMBED_SUB_51"/>
              </a:rPr>
              <a:t> 1991: 6; 136-139. </a:t>
            </a:r>
            <a:r>
              <a:rPr lang="en-US" sz="1400" kern="100" dirty="0" err="1">
                <a:latin typeface="___WRD_EMBED_SUB_51"/>
                <a:ea typeface="Calibri" panose="020F0502020204030204" pitchFamily="34" charset="0"/>
                <a:cs typeface="___WRD_EMBED_SUB_51"/>
              </a:rPr>
              <a:t>ffe</a:t>
            </a:r>
            <a:r>
              <a:rPr lang="en-US" sz="1400" kern="100" dirty="0">
                <a:latin typeface="___WRD_EMBED_SUB_51"/>
                <a:ea typeface="Calibri" panose="020F0502020204030204" pitchFamily="34" charset="0"/>
                <a:cs typeface="___WRD_EMBED_SUB_51"/>
              </a:rPr>
              <a:t> des </a:t>
            </a:r>
            <a:r>
              <a:rPr lang="en-US" sz="1400" kern="100" dirty="0" err="1">
                <a:latin typeface="___WRD_EMBED_SUB_51"/>
                <a:ea typeface="Calibri" panose="020F0502020204030204" pitchFamily="34" charset="0"/>
                <a:cs typeface="___WRD_EMBED_SUB_51"/>
              </a:rPr>
              <a:t>rotateurs</a:t>
            </a:r>
            <a:r>
              <a:rPr lang="en-US" sz="1400" kern="100" dirty="0">
                <a:latin typeface="___WRD_EMBED_SUB_51"/>
                <a:ea typeface="Calibri" panose="020F0502020204030204" pitchFamily="34" charset="0"/>
                <a:cs typeface="___WRD_EMBED_SUB_51"/>
              </a:rPr>
              <a:t>. </a:t>
            </a:r>
            <a:r>
              <a:rPr lang="fr-FR" sz="1400" kern="100" dirty="0" err="1">
                <a:latin typeface="___WRD_EMBED_SUB_51"/>
                <a:ea typeface="Calibri" panose="020F0502020204030204" pitchFamily="34" charset="0"/>
                <a:cs typeface="___WRD_EMBED_SUB_51"/>
              </a:rPr>
              <a:t>Kinesithérapie</a:t>
            </a:r>
            <a:r>
              <a:rPr lang="fr-FR" sz="1400" kern="100" dirty="0">
                <a:latin typeface="___WRD_EMBED_SUB_51"/>
                <a:ea typeface="Calibri" panose="020F0502020204030204" pitchFamily="34" charset="0"/>
                <a:cs typeface="___WRD_EMBED_SUB_51"/>
              </a:rPr>
              <a:t> Scientifique juin 2008, (489): 23</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en-US" sz="1400" kern="0" dirty="0">
                <a:latin typeface="___WRD_EMBED_SUB_51"/>
                <a:ea typeface="Calibri" panose="020F0502020204030204" pitchFamily="34" charset="0"/>
                <a:cs typeface="___WRD_EMBED_SUB_51"/>
              </a:rPr>
              <a:t>LEWIT (K.). Manipulative Therapy in Rehabilitation of the local Motor System, Second Edition, Butterworth Heinemann Publishers 1991.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en-US" sz="1400" kern="0" dirty="0">
                <a:latin typeface="___WRD_EMBED_SUB_51"/>
                <a:ea typeface="Calibri" panose="020F0502020204030204" pitchFamily="34" charset="0"/>
                <a:cs typeface="___WRD_EMBED_SUB_51"/>
              </a:rPr>
              <a:t>LEWIT (K.). Management of Muscular Pain Associated with Articular Dysfunction J.</a:t>
            </a:r>
            <a:r>
              <a:rPr lang="en-US" sz="1400" kern="100" dirty="0">
                <a:latin typeface="Cambria" panose="02040503050406030204" pitchFamily="18" charset="0"/>
                <a:ea typeface="Calibri" panose="020F0502020204030204" pitchFamily="34" charset="0"/>
                <a:cs typeface="Times New Roman" panose="02020603050405020304" pitchFamily="18" charset="0"/>
              </a:rPr>
              <a:t> Manual </a:t>
            </a:r>
            <a:r>
              <a:rPr lang="en-US" sz="1400" kern="100" dirty="0" err="1">
                <a:latin typeface="Cambria" panose="02040503050406030204" pitchFamily="18" charset="0"/>
                <a:ea typeface="Calibri" panose="020F0502020204030204" pitchFamily="34" charset="0"/>
                <a:cs typeface="Times New Roman" panose="02020603050405020304" pitchFamily="18" charset="0"/>
              </a:rPr>
              <a:t>Medecine</a:t>
            </a:r>
            <a:r>
              <a:rPr lang="en-US" sz="1400" kern="100" dirty="0">
                <a:latin typeface="Cambria" panose="02040503050406030204" pitchFamily="18" charset="0"/>
                <a:ea typeface="Calibri" panose="020F0502020204030204" pitchFamily="34" charset="0"/>
                <a:cs typeface="Times New Roman" panose="02020603050405020304" pitchFamily="18" charset="0"/>
              </a:rPr>
              <a:t> 1991: 6: 140-142.</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MAIGNE (R.). Le Syndrome Teno-</a:t>
            </a:r>
            <a:r>
              <a:rPr lang="fr-FR" sz="1400" kern="0" dirty="0" err="1">
                <a:latin typeface="___WRD_EMBED_SUB_51"/>
                <a:ea typeface="Calibri" panose="020F0502020204030204" pitchFamily="34" charset="0"/>
                <a:cs typeface="___WRD_EMBED_SUB_51"/>
              </a:rPr>
              <a:t>celullomyalgique</a:t>
            </a:r>
            <a:r>
              <a:rPr lang="fr-FR" sz="1400" kern="0" dirty="0">
                <a:latin typeface="___WRD_EMBED_SUB_51"/>
                <a:ea typeface="Calibri" panose="020F0502020204030204" pitchFamily="34" charset="0"/>
                <a:cs typeface="___WRD_EMBED_SUB_51"/>
              </a:rPr>
              <a:t> des irritations radiculaires. Douleurs d’origine vertébrale, 1 vol., </a:t>
            </a:r>
            <a:r>
              <a:rPr lang="fr-FR" sz="1400" kern="0" dirty="0" err="1">
                <a:latin typeface="___WRD_EMBED_SUB_51"/>
                <a:ea typeface="Calibri" panose="020F0502020204030204" pitchFamily="34" charset="0"/>
                <a:cs typeface="___WRD_EMBED_SUB_51"/>
              </a:rPr>
              <a:t>Exp</a:t>
            </a:r>
            <a:r>
              <a:rPr lang="fr-FR" sz="1400" kern="0" dirty="0">
                <a:latin typeface="___WRD_EMBED_SUB_51"/>
                <a:ea typeface="Calibri" panose="020F0502020204030204" pitchFamily="34" charset="0"/>
                <a:cs typeface="___WRD_EMBED_SUB_51"/>
              </a:rPr>
              <a:t>. Scient. Fr., Edit., Paris, 1968. 3e éd-, 1977.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MAIGNE (R.).Sémiologie clinique des dérangements intervertébraux mineurs, Ann. Méd. Phys-, 1972, XV. 276-292.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MAIGNE (R.). La dorsalgie interscapulaire: manifestation de la souffrance du rachis cervical inférieur. Le point cervical du dos. http://www.sofmmoo.org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MAIGNE (R.). Pseudo- tendinites d’épaule et rachis cervical Ann. Méd. Phys- 1975; 18.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fr-FR" sz="1400" kern="0" dirty="0">
                <a:latin typeface="___WRD_EMBED_SUB_51"/>
                <a:ea typeface="Calibri" panose="020F0502020204030204" pitchFamily="34" charset="0"/>
                <a:cs typeface="___WRD_EMBED_SUB_51"/>
              </a:rPr>
              <a:t>PENINOU (G.), TIXA (S.). Les tensions musculaires. </a:t>
            </a:r>
            <a:r>
              <a:rPr lang="en-US" sz="1400" kern="0" dirty="0">
                <a:latin typeface="___WRD_EMBED_SUB_51"/>
                <a:ea typeface="Calibri" panose="020F0502020204030204" pitchFamily="34" charset="0"/>
                <a:cs typeface="___WRD_EMBED_SUB_51"/>
              </a:rPr>
              <a:t>Masson 2008. </a:t>
            </a:r>
            <a:r>
              <a:rPr lang="fr-FR" sz="1400" kern="100" dirty="0">
                <a:latin typeface="Cambria" panose="02040503050406030204" pitchFamily="18" charset="0"/>
                <a:ea typeface="Calibri" panose="020F0502020204030204" pitchFamily="34" charset="0"/>
                <a:cs typeface="Times New Roman" panose="02020603050405020304" pitchFamily="18" charset="0"/>
              </a:rPr>
              <a:t/>
            </a:r>
            <a:br>
              <a:rPr lang="fr-FR" sz="1400" kern="100" dirty="0">
                <a:latin typeface="Cambria" panose="02040503050406030204" pitchFamily="18" charset="0"/>
                <a:ea typeface="Calibri" panose="020F0502020204030204" pitchFamily="34" charset="0"/>
                <a:cs typeface="Times New Roman" panose="02020603050405020304" pitchFamily="18" charset="0"/>
              </a:rPr>
            </a:br>
            <a:r>
              <a:rPr lang="en-US" sz="1400" kern="0" dirty="0">
                <a:latin typeface="___WRD_EMBED_SUB_51"/>
                <a:ea typeface="Calibri" panose="020F0502020204030204" pitchFamily="34" charset="0"/>
                <a:cs typeface="___WRD_EMBED_SUB_51"/>
              </a:rPr>
              <a:t>TRAVELL (JG.), SIMONS (DG.). Myofascial Pain and Dysfunction The Trigger Point Manuel, Williams &amp; Wilkins, Volume 1 1983S </a:t>
            </a:r>
            <a:br>
              <a:rPr lang="en-US" sz="1400" kern="0" dirty="0">
                <a:latin typeface="___WRD_EMBED_SUB_51"/>
                <a:ea typeface="Calibri" panose="020F0502020204030204" pitchFamily="34" charset="0"/>
                <a:cs typeface="___WRD_EMBED_SUB_51"/>
              </a:rPr>
            </a:br>
            <a:r>
              <a:rPr lang="en-US" sz="1400" kern="0" dirty="0">
                <a:latin typeface="___WRD_EMBED_SUB_51"/>
                <a:ea typeface="Calibri" panose="020F0502020204030204" pitchFamily="34" charset="0"/>
                <a:cs typeface="___WRD_EMBED_SUB_51"/>
              </a:rPr>
              <a:t>VITRY Sabrina- </a:t>
            </a:r>
            <a:r>
              <a:rPr lang="fr-FR" sz="1400" kern="0" dirty="0">
                <a:latin typeface="___WRD_EMBED_SUB_51"/>
                <a:ea typeface="Calibri" panose="020F0502020204030204" pitchFamily="34" charset="0"/>
                <a:cs typeface="___WRD_EMBED_SUB_51"/>
              </a:rPr>
              <a:t>Revue des Pathologies en Equipe de France de Canoé-kayak, intrication épaule et rachis cervical -2022 – Mémoire DIU </a:t>
            </a:r>
            <a:r>
              <a:rPr lang="fr-FR" sz="1400" kern="0" dirty="0" err="1">
                <a:latin typeface="___WRD_EMBED_SUB_51"/>
                <a:ea typeface="Calibri" panose="020F0502020204030204" pitchFamily="34" charset="0"/>
                <a:cs typeface="___WRD_EMBED_SUB_51"/>
              </a:rPr>
              <a:t>Nimes</a:t>
            </a:r>
            <a:r>
              <a:rPr lang="fr-FR" sz="1400" kern="0" dirty="0">
                <a:latin typeface="___WRD_EMBED_SUB_51"/>
                <a:ea typeface="Calibri" panose="020F0502020204030204" pitchFamily="34" charset="0"/>
                <a:cs typeface="___WRD_EMBED_SUB_51"/>
              </a:rPr>
              <a:t>-Montpellier </a:t>
            </a:r>
            <a:endParaRPr sz="1400" dirty="0"/>
          </a:p>
        </p:txBody>
      </p:sp>
      <p:pic>
        <p:nvPicPr>
          <p:cNvPr id="7" name="Imag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00AA689-3142-FD25-9AEC-B1183C5CCB9A}"/>
              </a:ext>
            </a:extLst>
          </p:cNvPr>
          <p:cNvPicPr>
            <a:picLocks noChangeAspect="1"/>
          </p:cNvPicPr>
          <p:nvPr/>
        </p:nvPicPr>
        <p:blipFill>
          <a:blip r:embed="rId3"/>
          <a:stretch>
            <a:fillRect/>
          </a:stretch>
        </p:blipFill>
        <p:spPr>
          <a:xfrm>
            <a:off x="-1" y="0"/>
            <a:ext cx="2138517" cy="1873045"/>
          </a:xfrm>
          <a:prstGeom prst="rect">
            <a:avLst/>
          </a:prstGeom>
        </p:spPr>
      </p:pic>
      <p:pic>
        <p:nvPicPr>
          <p:cNvPr id="3"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34FB3F-E573-30B9-DBDA-D75C6BA86B5A}"/>
              </a:ext>
            </a:extLst>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409070"/>
            <a:ext cx="1656522" cy="1448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Sous-tit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8AA417-B977-3261-CA83-1B5B63396F4E}"/>
              </a:ext>
            </a:extLst>
          </p:cNvPr>
          <p:cNvSpPr>
            <a:spLocks noGrp="1"/>
          </p:cNvSpPr>
          <p:nvPr>
            <p:ph type="subTitle" idx="1"/>
          </p:nvPr>
        </p:nvSpPr>
        <p:spPr>
          <a:xfrm>
            <a:off x="1656522" y="510155"/>
            <a:ext cx="9144000" cy="1655762"/>
          </a:xfrm>
        </p:spPr>
        <p:txBody>
          <a:bodyPr>
            <a:normAutofit/>
          </a:bodyPr>
          <a:lstStyle/>
          <a:p>
            <a:r>
              <a:rPr lang="fr-FR" sz="3600" b="1" dirty="0">
                <a:solidFill>
                  <a:srgbClr val="FFC000"/>
                </a:solidFill>
              </a:rPr>
              <a:t>MERCI DE VOTRE ATTENTION ! </a:t>
            </a:r>
          </a:p>
        </p:txBody>
      </p:sp>
      <p:pic>
        <p:nvPicPr>
          <p:cNvPr id="6" name="Picture 2" descr="C:\Users\utilisatrice\Desktop\GEMMLR PERF\LOGO GEMMLR.jp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C8C582-D4E4-F7DB-1762-0DF3B6B3654F}"/>
              </a:ext>
            </a:extLst>
          </p:cNvPr>
          <p:cNvPicPr>
            <a:picLocks noChangeAspect="1" noChangeArrowheads="1"/>
          </p:cNvPicPr>
          <p:nvPr/>
        </p:nvPicPr>
        <p:blipFill>
          <a:blip r:embed="rId5" cstate="print"/>
          <a:srcRect/>
          <a:stretch>
            <a:fillRect/>
          </a:stretch>
        </p:blipFill>
        <p:spPr bwMode="auto">
          <a:xfrm>
            <a:off x="75343" y="3026703"/>
            <a:ext cx="2063173" cy="1665381"/>
          </a:xfrm>
          <a:prstGeom prst="rect">
            <a:avLst/>
          </a:prstGeom>
          <a:noFill/>
        </p:spPr>
      </p:pic>
      <p:pic>
        <p:nvPicPr>
          <p:cNvPr id="8" name="Imag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586F294-967B-7FB2-4A82-47E4EF335D74}"/>
              </a:ext>
            </a:extLst>
          </p:cNvP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24256" y="50697"/>
            <a:ext cx="2267744" cy="14590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3288515"/>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 name="Modifier : 2 clics"/>
          <p:cNvSpPr txBox="1">
            <a:spLocks noGrp="1"/>
          </p:cNvSpPr>
          <p:nvPr>
            <p:ph type="title"/>
          </p:nvPr>
        </p:nvSpPr>
        <p:spPr>
          <a:xfrm>
            <a:off x="1949118" y="79784"/>
            <a:ext cx="10248516" cy="1627373"/>
          </a:xfrm>
          <a:prstGeom prst="rect">
            <a:avLst/>
          </a:prstGeom>
          <a:solidFill>
            <a:schemeClr val="accent1">
              <a:lumMod val="75000"/>
            </a:schemeClr>
          </a:solidFill>
        </p:spPr>
        <p:txBody>
          <a:bodyPr/>
          <a:lstStyle/>
          <a:p>
            <a:r>
              <a:rPr lang="fr-FR" dirty="0"/>
              <a:t>              </a:t>
            </a:r>
            <a:r>
              <a:rPr lang="fr-FR" sz="4800" b="1" dirty="0">
                <a:solidFill>
                  <a:srgbClr val="FFFF00"/>
                </a:solidFill>
              </a:rPr>
              <a:t>BASES CANOE KAYAK</a:t>
            </a:r>
            <a:br>
              <a:rPr lang="fr-FR" sz="4800" b="1" dirty="0">
                <a:solidFill>
                  <a:srgbClr val="FFFF00"/>
                </a:solidFill>
              </a:rPr>
            </a:br>
            <a:r>
              <a:rPr lang="fr-FR" sz="4800" b="1" dirty="0">
                <a:solidFill>
                  <a:srgbClr val="FFFF00"/>
                </a:solidFill>
              </a:rPr>
              <a:t>         NOTION DE NAVIGATION </a:t>
            </a:r>
            <a:endParaRPr sz="4800" b="1" dirty="0">
              <a:solidFill>
                <a:srgbClr val="FFFF00"/>
              </a:solidFill>
            </a:endParaRPr>
          </a:p>
        </p:txBody>
      </p:sp>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5"/>
          <a:stretch>
            <a:fillRect/>
          </a:stretch>
        </p:blipFill>
        <p:spPr>
          <a:xfrm>
            <a:off x="1" y="1"/>
            <a:ext cx="1949116" cy="1707156"/>
          </a:xfrm>
          <a:prstGeom prst="rect">
            <a:avLst/>
          </a:prstGeom>
        </p:spPr>
      </p:pic>
      <p:pic>
        <p:nvPicPr>
          <p:cNvPr id="3"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0900205-B909-2312-E114-990937A5C2CC}"/>
              </a:ext>
            </a:extLst>
          </p:cNvPr>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5434600"/>
            <a:ext cx="1610576" cy="134967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IMG_0">
            <a:hlinkClick r:id="" action="ppaction://media"/>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C9B4DAB-E994-4570-A7A9-99F4505AD6D0}"/>
              </a:ext>
            </a:extLst>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7"/>
              </p:ext>
            </p:extLst>
          </p:nvPr>
        </p:nvPicPr>
        <p:blipFill>
          <a:blip r:embed="rId8"/>
          <a:stretch>
            <a:fillRect/>
          </a:stretch>
        </p:blipFill>
        <p:spPr>
          <a:xfrm>
            <a:off x="2799717" y="2530573"/>
            <a:ext cx="3508048" cy="3987968"/>
          </a:xfrm>
          <a:prstGeom prst="rect">
            <a:avLst/>
          </a:prstGeom>
        </p:spPr>
      </p:pic>
      <p:pic>
        <p:nvPicPr>
          <p:cNvPr id="6" name="Imag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1051F66-98FB-1AA2-0729-96D3C41B38EC}"/>
              </a:ext>
            </a:extLst>
          </p:cNvPr>
          <p:cNvPicPr>
            <a:picLocks noChangeAspect="1"/>
          </p:cNvPicPr>
          <p:nvPr/>
        </p:nvPicPr>
        <p:blipFill>
          <a:blip r:embed="rId9"/>
          <a:stretch>
            <a:fillRect/>
          </a:stretch>
        </p:blipFill>
        <p:spPr>
          <a:xfrm>
            <a:off x="9753600" y="79784"/>
            <a:ext cx="2438400" cy="1627373"/>
          </a:xfrm>
          <a:prstGeom prst="rect">
            <a:avLst/>
          </a:prstGeom>
        </p:spPr>
      </p:pic>
      <p:pic>
        <p:nvPicPr>
          <p:cNvPr id="8" name="IMG_0 (1)">
            <a:hlinkClick r:id="" action="ppaction://media"/>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8BDB89A-8676-17EE-97F8-8D7D083AEFE8}"/>
              </a:ext>
            </a:extLst>
          </p:cNvPr>
          <p:cNvPicPr/>
          <p:nvPr>
            <a:vide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0"/>
              </p:ext>
            </p:extLst>
          </p:nvPr>
        </p:nvPicPr>
        <p:blipFill>
          <a:blip r:embed="rId11"/>
          <a:stretch>
            <a:fillRect/>
          </a:stretch>
        </p:blipFill>
        <p:spPr>
          <a:xfrm>
            <a:off x="7073376" y="2604070"/>
            <a:ext cx="3508048" cy="3840975"/>
          </a:xfrm>
          <a:prstGeom prst="rect">
            <a:avLst/>
          </a:prstGeom>
        </p:spPr>
      </p:pic>
      <p:sp>
        <p:nvSpPr>
          <p:cNvPr id="13" name="ZoneText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B850BD3-D9EC-BD28-5232-CA68579D374E}"/>
              </a:ext>
            </a:extLst>
          </p:cNvPr>
          <p:cNvSpPr txBox="1"/>
          <p:nvPr/>
        </p:nvSpPr>
        <p:spPr>
          <a:xfrm>
            <a:off x="2536723" y="1683002"/>
            <a:ext cx="934556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2000" dirty="0">
                <a:solidFill>
                  <a:srgbClr val="FF0000"/>
                </a:solidFill>
                <a:highlight>
                  <a:srgbClr val="FFFF00"/>
                </a:highlight>
              </a:rPr>
              <a:t>Le passage de la tête et d’une partie de l’embarcation dans la porte sans la toucher impose des contraintes au rachis</a:t>
            </a:r>
          </a:p>
        </p:txBody>
      </p:sp>
      <p:pic>
        <p:nvPicPr>
          <p:cNvPr id="7" name="Imag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7B8EACF-0557-70FC-0DB5-4479D46DB8E1}"/>
              </a:ext>
            </a:extLst>
          </p:cNvPr>
          <p:cNvPicPr>
            <a:picLocks noChangeAspect="1"/>
          </p:cNvPicPr>
          <p:nvPr/>
        </p:nvPicPr>
        <p:blipFill>
          <a:blip r:embed="rId12"/>
          <a:stretch>
            <a:fillRect/>
          </a:stretch>
        </p:blipFill>
        <p:spPr>
          <a:xfrm>
            <a:off x="10474" y="3174882"/>
            <a:ext cx="1938643" cy="134967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 name="Modifier : 2 clics"/>
          <p:cNvSpPr txBox="1">
            <a:spLocks noGrp="1"/>
          </p:cNvSpPr>
          <p:nvPr>
            <p:ph type="title"/>
          </p:nvPr>
        </p:nvSpPr>
        <p:spPr>
          <a:xfrm>
            <a:off x="2138515" y="64793"/>
            <a:ext cx="10053484" cy="1318507"/>
          </a:xfrm>
          <a:prstGeom prst="rect">
            <a:avLst/>
          </a:prstGeom>
          <a:solidFill>
            <a:schemeClr val="accent1">
              <a:lumMod val="75000"/>
            </a:schemeClr>
          </a:solidFill>
        </p:spPr>
        <p:txBody>
          <a:bodyPr anchor="ctr"/>
          <a:lstStyle/>
          <a:p>
            <a:pPr algn="ctr"/>
            <a:r>
              <a:rPr lang="fr-FR" dirty="0"/>
              <a:t> </a:t>
            </a:r>
            <a:r>
              <a:rPr lang="fr-FR" sz="4800" b="1" dirty="0">
                <a:solidFill>
                  <a:srgbClr val="FFFF00"/>
                </a:solidFill>
              </a:rPr>
              <a:t>POPULATION </a:t>
            </a:r>
            <a:endParaRPr sz="4800" b="1" dirty="0">
              <a:solidFill>
                <a:srgbClr val="FFFF00"/>
              </a:solidFill>
            </a:endParaRPr>
          </a:p>
        </p:txBody>
      </p:sp>
      <p:graphicFrame>
        <p:nvGraphicFramePr>
          <p:cNvPr id="4" name="Espace réservé du contenu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19EA216-0F7D-4A3D-DACC-CDE781587E84}"/>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73969872"/>
              </p:ext>
            </p:extLst>
          </p:nvPr>
        </p:nvGraphicFramePr>
        <p:xfrm>
          <a:off x="2296674" y="1416177"/>
          <a:ext cx="9701793" cy="516750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8"/>
          <a:stretch>
            <a:fillRect/>
          </a:stretch>
        </p:blipFill>
        <p:spPr>
          <a:xfrm>
            <a:off x="1" y="1"/>
            <a:ext cx="1987826" cy="1448092"/>
          </a:xfrm>
          <a:prstGeom prst="rect">
            <a:avLst/>
          </a:prstGeom>
        </p:spPr>
      </p:pic>
      <p:pic>
        <p:nvPicPr>
          <p:cNvPr id="3"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AE52648-B615-301D-6F84-D354D2F2C2D7}"/>
              </a:ext>
            </a:extLst>
          </p:cNvPr>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014225"/>
            <a:ext cx="1987826" cy="1843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Im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737986-7C24-AD7D-2470-8FDECF176B75}"/>
              </a:ext>
            </a:extLst>
          </p:cNvPr>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938" y="2857185"/>
            <a:ext cx="1885949" cy="1557653"/>
          </a:xfrm>
          <a:prstGeom prst="rect">
            <a:avLst/>
          </a:prstGeom>
        </p:spPr>
      </p:pic>
      <p:pic>
        <p:nvPicPr>
          <p:cNvPr id="6" name="Imag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A1B16A0-0F02-5D8A-5914-601161A062CF}"/>
              </a:ext>
            </a:extLst>
          </p:cNvPr>
          <p:cNvPicPr>
            <a:picLocks noChangeAspect="1"/>
          </p:cNvPicPr>
          <p:nvPr/>
        </p:nvPicPr>
        <p:blipFill>
          <a:blip r:embed="rId11"/>
          <a:stretch>
            <a:fillRect/>
          </a:stretch>
        </p:blipFill>
        <p:spPr>
          <a:xfrm>
            <a:off x="10053485" y="187086"/>
            <a:ext cx="1881629" cy="84698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7930126"/>
      </p:ext>
    </p:extLst>
  </p:cSld>
  <p:clrMapOvr>
    <a:masterClrMapping/>
  </p:clrMapOvr>
  <p:transition spd="med"/>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CD80D5-791C-28CD-5845-6265D3B201F9}"/>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55394528"/>
              </p:ext>
            </p:extLst>
          </p:nvPr>
        </p:nvGraphicFramePr>
        <p:xfrm>
          <a:off x="2455804" y="1873045"/>
          <a:ext cx="9357654" cy="4799312"/>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4"/>
          <a:stretch>
            <a:fillRect/>
          </a:stretch>
        </p:blipFill>
        <p:spPr>
          <a:xfrm>
            <a:off x="0" y="0"/>
            <a:ext cx="2138517" cy="1873045"/>
          </a:xfrm>
          <a:prstGeom prst="rect">
            <a:avLst/>
          </a:prstGeom>
        </p:spPr>
      </p:pic>
      <p:sp>
        <p:nvSpPr>
          <p:cNvPr id="150" name="Modifier : 2 clics"/>
          <p:cNvSpPr txBox="1">
            <a:spLocks noGrp="1"/>
          </p:cNvSpPr>
          <p:nvPr>
            <p:ph type="title"/>
          </p:nvPr>
        </p:nvSpPr>
        <p:spPr>
          <a:xfrm>
            <a:off x="2138517" y="0"/>
            <a:ext cx="10053483" cy="1873045"/>
          </a:xfrm>
          <a:prstGeom prst="rect">
            <a:avLst/>
          </a:prstGeom>
          <a:solidFill>
            <a:schemeClr val="accent1">
              <a:lumMod val="75000"/>
            </a:schemeClr>
          </a:solidFill>
        </p:spPr>
        <p:txBody>
          <a:bodyPr>
            <a:normAutofit/>
          </a:bodyPr>
          <a:lstStyle/>
          <a:p>
            <a:pPr algn="ctr"/>
            <a:r>
              <a:rPr lang="fr-FR" dirty="0"/>
              <a:t>          </a:t>
            </a:r>
            <a:r>
              <a:rPr lang="fr-FR" sz="4800" b="1" dirty="0">
                <a:solidFill>
                  <a:srgbClr val="FFFF00"/>
                </a:solidFill>
              </a:rPr>
              <a:t>PATHOLOGIES                        </a:t>
            </a:r>
            <a:r>
              <a:rPr lang="fr-FR" sz="4800" dirty="0">
                <a:solidFill>
                  <a:srgbClr val="FFFF00"/>
                </a:solidFill>
              </a:rPr>
              <a:t>PERIPHERIQUES </a:t>
            </a:r>
            <a:endParaRPr sz="4800" dirty="0">
              <a:solidFill>
                <a:srgbClr val="FFFF00"/>
              </a:solidFill>
            </a:endParaRPr>
          </a:p>
        </p:txBody>
      </p:sp>
      <p:pic>
        <p:nvPicPr>
          <p:cNvPr id="3"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6909B5B-3BF6-4B5A-A2D6-A14CA6513E65}"/>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9025" y="5334939"/>
            <a:ext cx="1855305" cy="1448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Imag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9A1820A-288F-6E4C-013A-DB6A1D47C122}"/>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345" y="2936105"/>
            <a:ext cx="1987826" cy="1881498"/>
          </a:xfrm>
          <a:prstGeom prst="rect">
            <a:avLst/>
          </a:prstGeom>
        </p:spPr>
      </p:pic>
      <p:pic>
        <p:nvPicPr>
          <p:cNvPr id="5" name="Imag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156A6C6-AC9A-0631-0FC5-8C94CF4B8512}"/>
              </a:ext>
            </a:extLst>
          </p:cNvPr>
          <p:cNvPicPr>
            <a:picLocks noChangeAspect="1"/>
          </p:cNvPicPr>
          <p:nvPr/>
        </p:nvPicPr>
        <p:blipFill>
          <a:blip r:embed="rId7"/>
          <a:stretch>
            <a:fillRect/>
          </a:stretch>
        </p:blipFill>
        <p:spPr>
          <a:xfrm>
            <a:off x="10053483" y="185643"/>
            <a:ext cx="1948017" cy="150768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5151180"/>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CD80D5-791C-28CD-5845-6265D3B201F9}"/>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297493840"/>
              </p:ext>
            </p:extLst>
          </p:nvPr>
        </p:nvGraphicFramePr>
        <p:xfrm>
          <a:off x="2459432" y="1797771"/>
          <a:ext cx="9657221" cy="4910257"/>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4"/>
          <a:stretch>
            <a:fillRect/>
          </a:stretch>
        </p:blipFill>
        <p:spPr>
          <a:xfrm>
            <a:off x="0" y="0"/>
            <a:ext cx="2266123" cy="1801995"/>
          </a:xfrm>
          <a:prstGeom prst="rect">
            <a:avLst/>
          </a:prstGeom>
        </p:spPr>
      </p:pic>
      <p:sp>
        <p:nvSpPr>
          <p:cNvPr id="150" name="Modifier : 2 clics"/>
          <p:cNvSpPr txBox="1">
            <a:spLocks noGrp="1"/>
          </p:cNvSpPr>
          <p:nvPr>
            <p:ph type="title"/>
          </p:nvPr>
        </p:nvSpPr>
        <p:spPr>
          <a:xfrm>
            <a:off x="2370220" y="149972"/>
            <a:ext cx="9821780" cy="1652023"/>
          </a:xfrm>
          <a:prstGeom prst="rect">
            <a:avLst/>
          </a:prstGeom>
          <a:solidFill>
            <a:schemeClr val="accent1">
              <a:lumMod val="75000"/>
            </a:schemeClr>
          </a:solidFill>
        </p:spPr>
        <p:txBody>
          <a:bodyPr>
            <a:normAutofit/>
          </a:bodyPr>
          <a:lstStyle/>
          <a:p>
            <a:pPr algn="ctr"/>
            <a:r>
              <a:rPr lang="fr-FR" sz="4800" b="1" dirty="0">
                <a:solidFill>
                  <a:srgbClr val="FFFF00"/>
                </a:solidFill>
              </a:rPr>
              <a:t>PATHOLOGIES </a:t>
            </a:r>
            <a:r>
              <a:rPr lang="fr-FR" sz="4800" dirty="0">
                <a:solidFill>
                  <a:srgbClr val="FFFF00"/>
                </a:solidFill>
              </a:rPr>
              <a:t>RACHIDIENNES</a:t>
            </a:r>
            <a:br>
              <a:rPr lang="fr-FR" sz="4800" dirty="0">
                <a:solidFill>
                  <a:srgbClr val="FFFF00"/>
                </a:solidFill>
              </a:rPr>
            </a:br>
            <a:r>
              <a:rPr lang="fr-FR" sz="4800" dirty="0">
                <a:solidFill>
                  <a:srgbClr val="FFFF00"/>
                </a:solidFill>
              </a:rPr>
              <a:t> DDIM </a:t>
            </a:r>
            <a:endParaRPr sz="4800" dirty="0">
              <a:solidFill>
                <a:srgbClr val="FFFF00"/>
              </a:solidFill>
            </a:endParaRPr>
          </a:p>
        </p:txBody>
      </p:sp>
      <p:pic>
        <p:nvPicPr>
          <p:cNvPr id="3"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0482E68-7602-B6D8-60A5-2B3F5C1A748E}"/>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 y="5156775"/>
            <a:ext cx="2093845" cy="169626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Imag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2DB0A1-837E-2A83-5A40-77EE6A286EE0}"/>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347" y="2768153"/>
            <a:ext cx="1987826" cy="1881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9626286"/>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CD80D5-791C-28CD-5845-6265D3B201F9}"/>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56143819"/>
              </p:ext>
            </p:extLst>
          </p:nvPr>
        </p:nvGraphicFramePr>
        <p:xfrm>
          <a:off x="2469114" y="1802899"/>
          <a:ext cx="9392288" cy="4905129"/>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4"/>
          <a:stretch>
            <a:fillRect/>
          </a:stretch>
        </p:blipFill>
        <p:spPr>
          <a:xfrm>
            <a:off x="0" y="0"/>
            <a:ext cx="2138517" cy="1873045"/>
          </a:xfrm>
          <a:prstGeom prst="rect">
            <a:avLst/>
          </a:prstGeom>
        </p:spPr>
      </p:pic>
      <p:sp>
        <p:nvSpPr>
          <p:cNvPr id="150" name="Modifier : 2 clics"/>
          <p:cNvSpPr txBox="1">
            <a:spLocks noGrp="1"/>
          </p:cNvSpPr>
          <p:nvPr>
            <p:ph type="title"/>
          </p:nvPr>
        </p:nvSpPr>
        <p:spPr>
          <a:xfrm>
            <a:off x="2138517" y="149972"/>
            <a:ext cx="10053483" cy="1652023"/>
          </a:xfrm>
          <a:prstGeom prst="rect">
            <a:avLst/>
          </a:prstGeom>
          <a:solidFill>
            <a:schemeClr val="accent1">
              <a:lumMod val="75000"/>
            </a:schemeClr>
          </a:solidFill>
        </p:spPr>
        <p:txBody>
          <a:bodyPr>
            <a:normAutofit/>
          </a:bodyPr>
          <a:lstStyle/>
          <a:p>
            <a:pPr algn="ctr"/>
            <a:r>
              <a:rPr lang="fr-FR" dirty="0"/>
              <a:t>  </a:t>
            </a:r>
            <a:r>
              <a:rPr lang="fr-FR" sz="4800" b="1" dirty="0">
                <a:solidFill>
                  <a:srgbClr val="FFFF00"/>
                </a:solidFill>
              </a:rPr>
              <a:t>PATHOLOGIES</a:t>
            </a:r>
            <a:r>
              <a:rPr lang="fr-FR" sz="4800" dirty="0">
                <a:solidFill>
                  <a:srgbClr val="FFFF00"/>
                </a:solidFill>
              </a:rPr>
              <a:t> RACHIDIENNES</a:t>
            </a:r>
            <a:br>
              <a:rPr lang="fr-FR" sz="4800" dirty="0">
                <a:solidFill>
                  <a:srgbClr val="FFFF00"/>
                </a:solidFill>
              </a:rPr>
            </a:br>
            <a:r>
              <a:rPr lang="fr-FR" sz="4800" dirty="0">
                <a:solidFill>
                  <a:srgbClr val="FFFF00"/>
                </a:solidFill>
              </a:rPr>
              <a:t>MYOFASCIAL </a:t>
            </a:r>
            <a:endParaRPr sz="4800" dirty="0">
              <a:solidFill>
                <a:srgbClr val="FFFF00"/>
              </a:solidFill>
            </a:endParaRPr>
          </a:p>
        </p:txBody>
      </p:sp>
      <p:pic>
        <p:nvPicPr>
          <p:cNvPr id="3"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CEF3E6D-4A9F-E506-B324-826FEB97C86B}"/>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1056" y="5204479"/>
            <a:ext cx="1997460" cy="169626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Imag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9B1345-EF62-8070-AE50-8B9B0801B36A}"/>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345" y="2786815"/>
            <a:ext cx="1987826" cy="1881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1623533"/>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CD80D5-791C-28CD-5845-6265D3B201F9}"/>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27085852"/>
              </p:ext>
            </p:extLst>
          </p:nvPr>
        </p:nvGraphicFramePr>
        <p:xfrm>
          <a:off x="2196312" y="1824116"/>
          <a:ext cx="6724995" cy="4906033"/>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4"/>
          <a:stretch>
            <a:fillRect/>
          </a:stretch>
        </p:blipFill>
        <p:spPr>
          <a:xfrm>
            <a:off x="0" y="0"/>
            <a:ext cx="2138517" cy="1873045"/>
          </a:xfrm>
          <a:prstGeom prst="rect">
            <a:avLst/>
          </a:prstGeom>
        </p:spPr>
      </p:pic>
      <p:sp>
        <p:nvSpPr>
          <p:cNvPr id="150" name="Modifier : 2 clics"/>
          <p:cNvSpPr txBox="1">
            <a:spLocks noGrp="1"/>
          </p:cNvSpPr>
          <p:nvPr>
            <p:ph type="title"/>
          </p:nvPr>
        </p:nvSpPr>
        <p:spPr>
          <a:xfrm>
            <a:off x="2138517" y="149972"/>
            <a:ext cx="10053483" cy="1652023"/>
          </a:xfrm>
          <a:prstGeom prst="rect">
            <a:avLst/>
          </a:prstGeom>
          <a:solidFill>
            <a:schemeClr val="accent1">
              <a:lumMod val="75000"/>
            </a:schemeClr>
          </a:solidFill>
        </p:spPr>
        <p:txBody>
          <a:bodyPr>
            <a:normAutofit/>
          </a:bodyPr>
          <a:lstStyle/>
          <a:p>
            <a:pPr algn="ctr"/>
            <a:r>
              <a:rPr lang="fr-FR" dirty="0"/>
              <a:t>          </a:t>
            </a:r>
            <a:r>
              <a:rPr lang="fr-FR" sz="4800" dirty="0">
                <a:solidFill>
                  <a:srgbClr val="FFFF00"/>
                </a:solidFill>
              </a:rPr>
              <a:t>SYNDROME VERTEBRAL METAMERIQUE C5C6C7</a:t>
            </a:r>
            <a:endParaRPr sz="4800" dirty="0">
              <a:solidFill>
                <a:srgbClr val="FFFF00"/>
              </a:solidFill>
            </a:endParaRPr>
          </a:p>
        </p:txBody>
      </p:sp>
      <p:pic>
        <p:nvPicPr>
          <p:cNvPr id="5"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3D5961-65DC-E290-D08E-85ACB40258DA}"/>
              </a:ext>
            </a:extLst>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5174544"/>
            <a:ext cx="1895062" cy="168345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D2D4A2-C011-FF31-A264-678B12CA96CF}"/>
              </a:ext>
            </a:extLst>
          </p:cNvPr>
          <p:cNvPicPr>
            <a:picLocks noChangeAspect="1"/>
          </p:cNvPicPr>
          <p:nvPr/>
        </p:nvPicPr>
        <p:blipFill rotWithShape="1">
          <a:blip r:embed="rId6"/>
          <a:srcRect b="19508"/>
          <a:stretch/>
        </p:blipFill>
        <p:spPr>
          <a:xfrm>
            <a:off x="9106966" y="2783403"/>
            <a:ext cx="2670992" cy="2987460"/>
          </a:xfrm>
          <a:prstGeom prst="rect">
            <a:avLst/>
          </a:prstGeom>
          <a:ln w="88900" cap="sq" cmpd="thickThin">
            <a:solidFill>
              <a:srgbClr val="000000"/>
            </a:solidFill>
            <a:prstDash val="solid"/>
            <a:miter lim="800000"/>
          </a:ln>
          <a:effectLst>
            <a:innerShdw blurRad="76200">
              <a:srgbClr val="000000"/>
            </a:innerShdw>
          </a:effectLst>
        </p:spPr>
      </p:pic>
      <p:pic>
        <p:nvPicPr>
          <p:cNvPr id="4" name="Imag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C908D85-7CA4-FB9B-59E9-38284BF449CE}"/>
              </a:ext>
            </a:extLst>
          </p:cNvPr>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823606"/>
            <a:ext cx="1987826" cy="1881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61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3"/>
          <a:stretch>
            <a:fillRect/>
          </a:stretch>
        </p:blipFill>
        <p:spPr>
          <a:xfrm>
            <a:off x="0" y="0"/>
            <a:ext cx="1806463" cy="1288473"/>
          </a:xfrm>
          <a:prstGeom prst="rect">
            <a:avLst/>
          </a:prstGeom>
        </p:spPr>
      </p:pic>
      <p:sp>
        <p:nvSpPr>
          <p:cNvPr id="150" name="Modifier : 2 clics"/>
          <p:cNvSpPr txBox="1">
            <a:spLocks/>
          </p:cNvSpPr>
          <p:nvPr/>
        </p:nvSpPr>
        <p:spPr>
          <a:xfrm>
            <a:off x="1806463" y="30792"/>
            <a:ext cx="10385537" cy="1257682"/>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          </a:t>
            </a:r>
            <a:r>
              <a:rPr lang="fr-FR" sz="4800" b="1" dirty="0">
                <a:solidFill>
                  <a:srgbClr val="FFFF00"/>
                </a:solidFill>
              </a:rPr>
              <a:t>PROTOCOLE SPECIFIQUE </a:t>
            </a:r>
            <a:endParaRPr lang="fr-FR" sz="4800" dirty="0">
              <a:solidFill>
                <a:srgbClr val="FFFF00"/>
              </a:solidFill>
            </a:endParaRPr>
          </a:p>
        </p:txBody>
      </p:sp>
      <p:pic>
        <p:nvPicPr>
          <p:cNvPr id="4"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5F3C4BE-952A-3D5B-0EBC-D2FB35312AD0}"/>
              </a:ext>
            </a:extLst>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5334937"/>
            <a:ext cx="1762538" cy="1448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Imag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84FECF2-951B-AB01-385D-DB52AD2FF392}"/>
              </a:ext>
            </a:extLst>
          </p:cNvPr>
          <p:cNvPicPr>
            <a:picLocks noChangeAspect="1"/>
          </p:cNvPicPr>
          <p:nvPr/>
        </p:nvPicPr>
        <p:blipFill rotWithShape="1">
          <a:blip r:embed="rId5"/>
          <a:srcRect l="15475" t="11836" b="15959"/>
          <a:stretch/>
        </p:blipFill>
        <p:spPr>
          <a:xfrm>
            <a:off x="2731098" y="1540277"/>
            <a:ext cx="1990785" cy="2376394"/>
          </a:xfrm>
          <a:prstGeom prst="rect">
            <a:avLst/>
          </a:prstGeom>
        </p:spPr>
      </p:pic>
      <p:pic>
        <p:nvPicPr>
          <p:cNvPr id="14" name="Imag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8760615-7D76-9125-2391-2DB48162964D}"/>
              </a:ext>
            </a:extLst>
          </p:cNvPr>
          <p:cNvPicPr>
            <a:picLocks noChangeAspect="1"/>
          </p:cNvPicPr>
          <p:nvPr/>
        </p:nvPicPr>
        <p:blipFill rotWithShape="1">
          <a:blip r:embed="rId6"/>
          <a:srcRect t="17766" b="10029"/>
          <a:stretch/>
        </p:blipFill>
        <p:spPr>
          <a:xfrm>
            <a:off x="5665091" y="1680541"/>
            <a:ext cx="2207370" cy="2376394"/>
          </a:xfrm>
          <a:prstGeom prst="rect">
            <a:avLst/>
          </a:prstGeom>
        </p:spPr>
      </p:pic>
      <p:pic>
        <p:nvPicPr>
          <p:cNvPr id="16" name="Imag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9CF641C-B5AD-5D9D-43D4-F16A2EC1D215}"/>
              </a:ext>
            </a:extLst>
          </p:cNvPr>
          <p:cNvPicPr>
            <a:picLocks noChangeAspect="1"/>
          </p:cNvPicPr>
          <p:nvPr/>
        </p:nvPicPr>
        <p:blipFill rotWithShape="1">
          <a:blip r:embed="rId7"/>
          <a:srcRect t="11610" b="12236"/>
          <a:stretch/>
        </p:blipFill>
        <p:spPr>
          <a:xfrm>
            <a:off x="8965049" y="1569000"/>
            <a:ext cx="2355273" cy="2376394"/>
          </a:xfrm>
          <a:prstGeom prst="rect">
            <a:avLst/>
          </a:prstGeom>
        </p:spPr>
      </p:pic>
      <p:pic>
        <p:nvPicPr>
          <p:cNvPr id="18" name="Image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043478-960C-1E85-68C1-9F5DE0969925}"/>
              </a:ext>
            </a:extLst>
          </p:cNvPr>
          <p:cNvPicPr>
            <a:picLocks noChangeAspect="1"/>
          </p:cNvPicPr>
          <p:nvPr/>
        </p:nvPicPr>
        <p:blipFill rotWithShape="1">
          <a:blip r:embed="rId8"/>
          <a:srcRect b="16675"/>
          <a:stretch/>
        </p:blipFill>
        <p:spPr>
          <a:xfrm>
            <a:off x="2195368" y="4357367"/>
            <a:ext cx="2844449" cy="1696268"/>
          </a:xfrm>
          <a:prstGeom prst="rect">
            <a:avLst/>
          </a:prstGeom>
        </p:spPr>
      </p:pic>
      <p:pic>
        <p:nvPicPr>
          <p:cNvPr id="20" name="Image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2885735-72A7-27BE-AAA9-1620F8E23930}"/>
              </a:ext>
            </a:extLst>
          </p:cNvPr>
          <p:cNvPicPr>
            <a:picLocks noChangeAspect="1"/>
          </p:cNvPicPr>
          <p:nvPr/>
        </p:nvPicPr>
        <p:blipFill rotWithShape="1">
          <a:blip r:embed="rId9"/>
          <a:srcRect b="23699"/>
          <a:stretch/>
        </p:blipFill>
        <p:spPr>
          <a:xfrm>
            <a:off x="5517188" y="4210186"/>
            <a:ext cx="2355273" cy="1934545"/>
          </a:xfrm>
          <a:prstGeom prst="rect">
            <a:avLst/>
          </a:prstGeom>
        </p:spPr>
      </p:pic>
      <p:pic>
        <p:nvPicPr>
          <p:cNvPr id="3" name="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342892A-4E62-2DC8-14CA-DF8923A7FCAB}"/>
              </a:ext>
            </a:extLst>
          </p:cNvPr>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425" y="2728474"/>
            <a:ext cx="1815858" cy="1867254"/>
          </a:xfrm>
          <a:prstGeom prst="rect">
            <a:avLst/>
          </a:prstGeom>
        </p:spPr>
      </p:pic>
      <p:sp>
        <p:nvSpPr>
          <p:cNvPr id="6" name="ZoneText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049CEC3-43C2-79F0-0413-283A2E7DE465}"/>
              </a:ext>
            </a:extLst>
          </p:cNvPr>
          <p:cNvSpPr txBox="1"/>
          <p:nvPr/>
        </p:nvSpPr>
        <p:spPr>
          <a:xfrm>
            <a:off x="8472631" y="4056935"/>
            <a:ext cx="3508353" cy="2585323"/>
          </a:xfrm>
          <a:prstGeom prst="rect">
            <a:avLst/>
          </a:prstGeom>
          <a:solidFill>
            <a:srgbClr val="FFFF00"/>
          </a:solidFill>
        </p:spPr>
        <p:txBody>
          <a:bodyPr wrap="square">
            <a:spAutoFit/>
          </a:bodyPr>
          <a:lstStyle/>
          <a:p>
            <a:r>
              <a:rPr lang="fr-FR" sz="1800" b="1" i="0" u="none" strike="noStrike" baseline="0" dirty="0">
                <a:solidFill>
                  <a:srgbClr val="FF0000"/>
                </a:solidFill>
                <a:latin typeface="___WRD_EMBED_SUB_46"/>
              </a:rPr>
              <a:t>La prévention par le renforcement des érecteurs du rachis, les étirements des muscles pelvitrochantériens</a:t>
            </a:r>
            <a:r>
              <a:rPr lang="fr-FR" sz="1800" b="0" i="0" u="none" strike="noStrike" baseline="0" dirty="0">
                <a:solidFill>
                  <a:srgbClr val="FF0000"/>
                </a:solidFill>
                <a:latin typeface="___WRD_EMBED_SUB_46"/>
              </a:rPr>
              <a:t>, </a:t>
            </a:r>
            <a:r>
              <a:rPr lang="fr-FR" sz="1800" b="1" i="0" u="none" strike="noStrike" baseline="0" dirty="0">
                <a:solidFill>
                  <a:srgbClr val="FF0000"/>
                </a:solidFill>
                <a:latin typeface="___WRD_EMBED_SUB_46"/>
              </a:rPr>
              <a:t>l'apprentissage du gainage en </a:t>
            </a:r>
            <a:r>
              <a:rPr lang="fr-FR" sz="1800" b="1" i="0" u="none" strike="noStrike" baseline="0" dirty="0" err="1">
                <a:solidFill>
                  <a:srgbClr val="FF0000"/>
                </a:solidFill>
                <a:latin typeface="___WRD_EMBED_SUB_46"/>
              </a:rPr>
              <a:t>hypopressif</a:t>
            </a:r>
            <a:r>
              <a:rPr lang="fr-FR" sz="1800" b="1" i="0" u="none" strike="noStrike" baseline="0" dirty="0">
                <a:solidFill>
                  <a:srgbClr val="FF0000"/>
                </a:solidFill>
                <a:latin typeface="___WRD_EMBED_SUB_46"/>
              </a:rPr>
              <a:t>, l’auto-rééducation ciblée ( chaque athlète reçoit un protocole spécifique après son bilan de début de saison</a:t>
            </a:r>
            <a:endParaRPr lang="fr-FR"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3419410"/>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902A1F-A6E7-E473-ABC0-5835D0CC7FB1}"/>
              </a:ext>
            </a:extLst>
          </p:cNvPr>
          <p:cNvPicPr>
            <a:picLocks noChangeAspect="1"/>
          </p:cNvPicPr>
          <p:nvPr/>
        </p:nvPicPr>
        <p:blipFill>
          <a:blip r:embed="rId3"/>
          <a:stretch>
            <a:fillRect/>
          </a:stretch>
        </p:blipFill>
        <p:spPr>
          <a:xfrm>
            <a:off x="0" y="0"/>
            <a:ext cx="2138517" cy="1873045"/>
          </a:xfrm>
          <a:prstGeom prst="rect">
            <a:avLst/>
          </a:prstGeom>
        </p:spPr>
      </p:pic>
      <p:sp>
        <p:nvSpPr>
          <p:cNvPr id="150" name="Modifier : 2 clics"/>
          <p:cNvSpPr txBox="1">
            <a:spLocks noGrp="1"/>
          </p:cNvSpPr>
          <p:nvPr>
            <p:ph type="title"/>
          </p:nvPr>
        </p:nvSpPr>
        <p:spPr>
          <a:xfrm>
            <a:off x="2138517" y="149972"/>
            <a:ext cx="10053483" cy="1652023"/>
          </a:xfrm>
          <a:prstGeom prst="rect">
            <a:avLst/>
          </a:prstGeom>
          <a:solidFill>
            <a:schemeClr val="accent1">
              <a:lumMod val="75000"/>
            </a:schemeClr>
          </a:solidFill>
        </p:spPr>
        <p:txBody>
          <a:bodyPr>
            <a:normAutofit fontScale="90000"/>
          </a:bodyPr>
          <a:lstStyle/>
          <a:p>
            <a:pPr algn="ctr"/>
            <a:r>
              <a:rPr lang="fr-FR" dirty="0"/>
              <a:t> </a:t>
            </a:r>
            <a:r>
              <a:rPr lang="fr-FR" sz="4400" b="1" dirty="0">
                <a:solidFill>
                  <a:srgbClr val="FFFF00"/>
                </a:solidFill>
              </a:rPr>
              <a:t>NE PAS OUBLIER LES CAPTEURS POSTURAUX TESTER LES  PHORIES</a:t>
            </a:r>
            <a:endParaRPr sz="4800" dirty="0">
              <a:solidFill>
                <a:srgbClr val="FFFF00"/>
              </a:solidFill>
            </a:endParaRPr>
          </a:p>
        </p:txBody>
      </p:sp>
      <p:pic>
        <p:nvPicPr>
          <p:cNvPr id="5" name="Picture 2" descr="Faculté des Sciences - Université de Montpellier | Domaine d'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3D5961-65DC-E290-D08E-85ACB40258DA}"/>
              </a:ext>
            </a:extLst>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5174544"/>
            <a:ext cx="1895062" cy="168345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4754"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3E48473-2E18-0738-0F8B-D7A92FF35776}"/>
              </a:ext>
            </a:extLst>
          </p:cNvPr>
          <p:cNvPicPr>
            <a:picLocks noChangeAspect="1" noChangeArrowheads="1"/>
          </p:cNvPicPr>
          <p:nvPr/>
        </p:nvPicPr>
        <p:blipFill>
          <a:blip r:embed="rId5">
            <a:lum bright="20000" contrast="6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5426"/>
          <a:stretch>
            <a:fillRect/>
          </a:stretch>
        </p:blipFill>
        <p:spPr bwMode="auto">
          <a:xfrm>
            <a:off x="2402913" y="2025109"/>
            <a:ext cx="5389365" cy="47640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ZoneText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E716AFB-45CB-EF4E-AF2D-B69405772C37}"/>
              </a:ext>
            </a:extLst>
          </p:cNvPr>
          <p:cNvSpPr txBox="1"/>
          <p:nvPr/>
        </p:nvSpPr>
        <p:spPr>
          <a:xfrm>
            <a:off x="8132019" y="2098810"/>
            <a:ext cx="3672054" cy="2308324"/>
          </a:xfrm>
          <a:prstGeom prst="rect">
            <a:avLst/>
          </a:prstGeom>
          <a:solidFill>
            <a:schemeClr val="accent4">
              <a:lumMod val="40000"/>
              <a:lumOff val="60000"/>
            </a:schemeClr>
          </a:solidFill>
        </p:spPr>
        <p:txBody>
          <a:bodyPr wrap="square">
            <a:spAutoFit/>
          </a:bodyPr>
          <a:lstStyle/>
          <a:p>
            <a:r>
              <a:rPr lang="fr-FR" sz="2400" b="0" i="0" u="none" strike="noStrike" baseline="0" dirty="0">
                <a:solidFill>
                  <a:srgbClr val="FF0000"/>
                </a:solidFill>
                <a:latin typeface="Arial" panose="020B0604020202020204" pitchFamily="34" charset="0"/>
              </a:rPr>
              <a:t>On constate que la pathologie du DIM et de l’ atteinte périphérique se manifest</a:t>
            </a:r>
            <a:r>
              <a:rPr lang="fr-FR" sz="2400" dirty="0">
                <a:solidFill>
                  <a:srgbClr val="FF0000"/>
                </a:solidFill>
                <a:latin typeface="Arial" panose="020B0604020202020204" pitchFamily="34" charset="0"/>
              </a:rPr>
              <a:t>e du</a:t>
            </a:r>
            <a:r>
              <a:rPr lang="fr-FR" sz="2400" b="0" i="0" u="none" strike="noStrike" baseline="0" dirty="0">
                <a:solidFill>
                  <a:srgbClr val="FF0000"/>
                </a:solidFill>
                <a:latin typeface="Arial" panose="020B0604020202020204" pitchFamily="34" charset="0"/>
              </a:rPr>
              <a:t> côté opposé à Œil  directeur  (71%et 75%)</a:t>
            </a:r>
            <a:endParaRPr lang="fr-FR" dirty="0">
              <a:solidFill>
                <a:srgbClr val="FF0000"/>
              </a:solidFill>
            </a:endParaRPr>
          </a:p>
        </p:txBody>
      </p:sp>
      <p:pic>
        <p:nvPicPr>
          <p:cNvPr id="3" name="Imag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DE6A517-BC99-9DC8-C356-8E7723A99D63}"/>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2765" y="2954766"/>
            <a:ext cx="1987826" cy="1881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84071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4423</Words>
  <Application>Microsoft Macintosh PowerPoint</Application>
  <PresentationFormat>Personnalisé</PresentationFormat>
  <Paragraphs>134</Paragraphs>
  <Slides>13</Slides>
  <Notes>13</Notes>
  <HiddenSlides>0</HiddenSlides>
  <MMClips>2</MMClips>
  <ScaleCrop>false</ScaleCrop>
  <HeadingPairs>
    <vt:vector size="4" baseType="variant">
      <vt:variant>
        <vt:lpstr>Modèle de conception</vt:lpstr>
      </vt:variant>
      <vt:variant>
        <vt:i4>1</vt:i4>
      </vt:variant>
      <vt:variant>
        <vt:lpstr>Titres des diapositives</vt:lpstr>
      </vt:variant>
      <vt:variant>
        <vt:i4>13</vt:i4>
      </vt:variant>
    </vt:vector>
  </HeadingPairs>
  <TitlesOfParts>
    <vt:vector size="14" baseType="lpstr">
      <vt:lpstr>Thème Office</vt:lpstr>
      <vt:lpstr>Retour d’expérience  Sportifs de haut niveau Canoé Kayak.</vt:lpstr>
      <vt:lpstr>              BASES CANOE KAYAK          NOTION DE NAVIGATION </vt:lpstr>
      <vt:lpstr> POPULATION </vt:lpstr>
      <vt:lpstr>          PATHOLOGIES                        PERIPHERIQUES </vt:lpstr>
      <vt:lpstr>PATHOLOGIES RACHIDIENNES  DDIM </vt:lpstr>
      <vt:lpstr>  PATHOLOGIES RACHIDIENNES MYOFASCIAL </vt:lpstr>
      <vt:lpstr>          SYNDROME VERTEBRAL METAMERIQUE C5C6C7</vt:lpstr>
      <vt:lpstr>Diapositive 8</vt:lpstr>
      <vt:lpstr> NE PAS OUBLIER LES CAPTEURS POSTURAUX TESTER LES  PHORIES</vt:lpstr>
      <vt:lpstr>Diapositive 10</vt:lpstr>
      <vt:lpstr>REVUE LITTERATURE</vt:lpstr>
      <vt:lpstr>MEDECINE MANUELLE   HAUT NIVEAU SPORTIF </vt:lpstr>
      <vt:lpstr>BONNEAU (D.)., Thérapeutique manuelle . Ed. Dunod 2019.  BUSQUET (L.)., GABAREL (B.)., Ophtalmologie et Ostéopathie. Ed. Busquet 2004  BULLOCK (MP.)., FOSTERNE, WHRIGHT (CC.)., Shoulder impingement, The effect of posture on shoulder pain and range of motion. Manuel therapy 2005; 10: 28-37.  CERTOUX (JR.)., MARC (T.)., CLUDEL (A.);, TEISSIER (J.)., Rachis cervical et tendinopathie de la coi 26.  DUFOUR (M.)., PILLU (M.)., Biomécanique fonctionnelle. Masson 2005.  DUFOUR (M.). Anatomie de l’appareil locomoteur, tête et tronc. Masson 2002.  FARKAS M- Médecine Manuelle et Sport de Haut  Niveau – Mémoire DIU Nîmes 2021 GORSKI (JM.)., SWARTZ (LH.)., Shoulder impingment presenting neck pain. J. Bone Joint Surg. AM. 2003 ap 85-A(4)  JANDA (V.). Muscle Spasms a Proposed Procedure For Differential Diagnosis J. Manual Medecine 1991: 6; 136-139. ffe des rotateurs. Kinesithérapie Scientifique juin 2008, (489): 23 LEWIT (K.). Manipulative Therapy in Rehabilitation of the local Motor System, Second Edition, Butterworth Heinemann Publishers 1991.  LEWIT (K.). Management of Muscular Pain Associated with Articular Dysfunction J. Manual Medecine 1991: 6: 140-142. MAIGNE (R.). Le Syndrome Teno-celullomyalgique des irritations radiculaires. Douleurs d’origine vertébrale, 1 vol., Exp. Scient. Fr., Edit., Paris, 1968. 3e éd-, 1977.  MAIGNE (R.).Sémiologie clinique des dérangements intervertébraux mineurs, Ann. Méd. Phys-, 1972, XV. 276-292.  MAIGNE (R.). La dorsalgie interscapulaire: manifestation de la souffrance du rachis cervical inférieur. Le point cervical du dos. http://www.sofmmoo.org  MAIGNE (R.). Pseudo- tendinites d’épaule et rachis cervical Ann. Méd. Phys- 1975; 18.  PENINOU (G.), TIXA (S.). Les tensions musculaires. Masson 2008.  TRAVELL (JG.), SIMONS (DG.). Myofascial Pain and Dysfunction The Trigger Point Manuel, Williams &amp; Wilkins, Volume 1 1983S  VITRY Sabrina- Revue des Pathologies en Equipe de France de Canoé-kayak, intrication épaule et rachis cervical -2022 – Mémoire DIU Nimes-Montpellier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Revue des pathologies Canoé Kayak.</dc:title>
  <dc:creator>Olivier DUMAY</dc:creator>
  <cp:lastModifiedBy>Olivier DAUMAY</cp:lastModifiedBy>
  <cp:revision>168</cp:revision>
  <cp:lastPrinted>2024-05-29T04:31:28Z</cp:lastPrinted>
  <dcterms:created xsi:type="dcterms:W3CDTF">2024-06-01T03:58:13Z</dcterms:created>
  <dcterms:modified xsi:type="dcterms:W3CDTF">2024-06-01T04:28:48Z</dcterms:modified>
</cp:coreProperties>
</file>